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29"/>
  </p:notesMasterIdLst>
  <p:sldIdLst>
    <p:sldId id="2535" r:id="rId5"/>
    <p:sldId id="2658" r:id="rId6"/>
    <p:sldId id="2684" r:id="rId7"/>
    <p:sldId id="2678" r:id="rId8"/>
    <p:sldId id="2685" r:id="rId9"/>
    <p:sldId id="2682" r:id="rId10"/>
    <p:sldId id="2683" r:id="rId11"/>
    <p:sldId id="2686" r:id="rId12"/>
    <p:sldId id="2668" r:id="rId13"/>
    <p:sldId id="2669" r:id="rId14"/>
    <p:sldId id="2672" r:id="rId15"/>
    <p:sldId id="2670" r:id="rId16"/>
    <p:sldId id="2675" r:id="rId17"/>
    <p:sldId id="2671" r:id="rId18"/>
    <p:sldId id="2666" r:id="rId19"/>
    <p:sldId id="2667" r:id="rId20"/>
    <p:sldId id="2660" r:id="rId21"/>
    <p:sldId id="2664" r:id="rId22"/>
    <p:sldId id="2665" r:id="rId23"/>
    <p:sldId id="2636" r:id="rId24"/>
    <p:sldId id="2573" r:id="rId25"/>
    <p:sldId id="2634" r:id="rId26"/>
    <p:sldId id="2637" r:id="rId27"/>
    <p:sldId id="2639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76B6F65-CC53-FDCF-13FB-E09DAF8DCF72}" name="Simon Cockx" initials="SC" userId="S::simon.cockx@regnosys.com::bb9c00bc-3391-445a-8e84-be59a49f9616" providerId="AD"/>
  <p188:author id="{4CA8AE6C-3DB5-E504-5B95-9CD1C3B7F888}" name="Lionel Smith-Gordon" initials="LSG" userId="S::lionel@oblongs.uk::b024f77b-acbc-4cde-b23a-2f416b1a438a" providerId="AD"/>
  <p188:author id="{CCDCE2D9-99A3-93A7-F464-8AE09F507BFD}" name="Lionel Smith-Gordon" initials="LS" userId="S::lionel.smith-gordon@regnosys.com::8c614910-0745-443c-8a5a-0587eb633575" providerId="AD"/>
  <p188:author id="{B06705F6-56CD-2573-28AE-391624BBA9AB}" name="Leo Labeis" initials="LL" userId="S::leo.labeis@regnosys.com::ac821178-b1a5-472c-982f-65eff8d42aa4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84807"/>
    <a:srgbClr val="FFE699"/>
    <a:srgbClr val="FFFF00"/>
    <a:srgbClr val="3B5E8A"/>
    <a:srgbClr val="0096AD"/>
    <a:srgbClr val="F6F6F6"/>
    <a:srgbClr val="70AD47"/>
    <a:srgbClr val="D6DCE5"/>
    <a:srgbClr val="8FAADC"/>
    <a:srgbClr val="F8CB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F80E6FF-A7D3-4212-AFCF-00CE98A1EC57}" v="18" dt="2024-06-18T14:17:52.7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283" autoAdjust="0"/>
  </p:normalViewPr>
  <p:slideViewPr>
    <p:cSldViewPr snapToGrid="0">
      <p:cViewPr varScale="1">
        <p:scale>
          <a:sx n="112" d="100"/>
          <a:sy n="112" d="100"/>
        </p:scale>
        <p:origin x="516" y="60"/>
      </p:cViewPr>
      <p:guideLst>
        <p:guide orient="horz" pos="2160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presProps" Target="presProps.xml"/><Relationship Id="rId35" Type="http://schemas.microsoft.com/office/2015/10/relationships/revisionInfo" Target="revisionInfo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onel Smith-Gordon" userId="8c614910-0745-443c-8a5a-0587eb633575" providerId="ADAL" clId="{7F80E6FF-A7D3-4212-AFCF-00CE98A1EC57}"/>
    <pc:docChg chg="undo redo custSel addSld delSld modSld sldOrd modMainMaster">
      <pc:chgData name="Lionel Smith-Gordon" userId="8c614910-0745-443c-8a5a-0587eb633575" providerId="ADAL" clId="{7F80E6FF-A7D3-4212-AFCF-00CE98A1EC57}" dt="2024-06-20T11:19:01.771" v="4302" actId="14100"/>
      <pc:docMkLst>
        <pc:docMk/>
      </pc:docMkLst>
      <pc:sldChg chg="modSp mod">
        <pc:chgData name="Lionel Smith-Gordon" userId="8c614910-0745-443c-8a5a-0587eb633575" providerId="ADAL" clId="{7F80E6FF-A7D3-4212-AFCF-00CE98A1EC57}" dt="2024-06-18T12:46:29.328" v="2153" actId="20577"/>
        <pc:sldMkLst>
          <pc:docMk/>
          <pc:sldMk cId="1261749923" sldId="2535"/>
        </pc:sldMkLst>
        <pc:spChg chg="mod">
          <ac:chgData name="Lionel Smith-Gordon" userId="8c614910-0745-443c-8a5a-0587eb633575" providerId="ADAL" clId="{7F80E6FF-A7D3-4212-AFCF-00CE98A1EC57}" dt="2024-06-18T12:46:29.328" v="2153" actId="20577"/>
          <ac:spMkLst>
            <pc:docMk/>
            <pc:sldMk cId="1261749923" sldId="2535"/>
            <ac:spMk id="3" creationId="{56BE4BE0-1AD1-8091-76FB-A8DDE7A03CB4}"/>
          </ac:spMkLst>
        </pc:spChg>
      </pc:sldChg>
      <pc:sldChg chg="del">
        <pc:chgData name="Lionel Smith-Gordon" userId="8c614910-0745-443c-8a5a-0587eb633575" providerId="ADAL" clId="{7F80E6FF-A7D3-4212-AFCF-00CE98A1EC57}" dt="2024-06-18T14:18:36.828" v="4213" actId="47"/>
        <pc:sldMkLst>
          <pc:docMk/>
          <pc:sldMk cId="1285694760" sldId="2610"/>
        </pc:sldMkLst>
      </pc:sldChg>
      <pc:sldChg chg="del">
        <pc:chgData name="Lionel Smith-Gordon" userId="8c614910-0745-443c-8a5a-0587eb633575" providerId="ADAL" clId="{7F80E6FF-A7D3-4212-AFCF-00CE98A1EC57}" dt="2024-06-18T14:18:48.654" v="4216" actId="47"/>
        <pc:sldMkLst>
          <pc:docMk/>
          <pc:sldMk cId="608757776" sldId="2631"/>
        </pc:sldMkLst>
      </pc:sldChg>
      <pc:sldChg chg="del">
        <pc:chgData name="Lionel Smith-Gordon" userId="8c614910-0745-443c-8a5a-0587eb633575" providerId="ADAL" clId="{7F80E6FF-A7D3-4212-AFCF-00CE98A1EC57}" dt="2024-06-18T14:18:42.210" v="4215" actId="47"/>
        <pc:sldMkLst>
          <pc:docMk/>
          <pc:sldMk cId="132015670" sldId="2645"/>
        </pc:sldMkLst>
      </pc:sldChg>
      <pc:sldChg chg="del">
        <pc:chgData name="Lionel Smith-Gordon" userId="8c614910-0745-443c-8a5a-0587eb633575" providerId="ADAL" clId="{7F80E6FF-A7D3-4212-AFCF-00CE98A1EC57}" dt="2024-06-18T14:18:41.243" v="4214" actId="47"/>
        <pc:sldMkLst>
          <pc:docMk/>
          <pc:sldMk cId="3652430309" sldId="2654"/>
        </pc:sldMkLst>
      </pc:sldChg>
      <pc:sldChg chg="modSp mod">
        <pc:chgData name="Lionel Smith-Gordon" userId="8c614910-0745-443c-8a5a-0587eb633575" providerId="ADAL" clId="{7F80E6FF-A7D3-4212-AFCF-00CE98A1EC57}" dt="2024-06-18T14:19:37.091" v="4267" actId="20577"/>
        <pc:sldMkLst>
          <pc:docMk/>
          <pc:sldMk cId="611454965" sldId="2658"/>
        </pc:sldMkLst>
        <pc:spChg chg="mod">
          <ac:chgData name="Lionel Smith-Gordon" userId="8c614910-0745-443c-8a5a-0587eb633575" providerId="ADAL" clId="{7F80E6FF-A7D3-4212-AFCF-00CE98A1EC57}" dt="2024-06-18T12:47:21.153" v="2221"/>
          <ac:spMkLst>
            <pc:docMk/>
            <pc:sldMk cId="611454965" sldId="2658"/>
            <ac:spMk id="3" creationId="{B9AB426F-A328-3535-6198-3FDF62587FCC}"/>
          </ac:spMkLst>
        </pc:spChg>
        <pc:spChg chg="mod">
          <ac:chgData name="Lionel Smith-Gordon" userId="8c614910-0745-443c-8a5a-0587eb633575" providerId="ADAL" clId="{7F80E6FF-A7D3-4212-AFCF-00CE98A1EC57}" dt="2024-06-18T14:19:37.091" v="4267" actId="20577"/>
          <ac:spMkLst>
            <pc:docMk/>
            <pc:sldMk cId="611454965" sldId="2658"/>
            <ac:spMk id="5" creationId="{E5DB665C-10E1-F742-EEE3-8B63A486EEA2}"/>
          </ac:spMkLst>
        </pc:spChg>
      </pc:sldChg>
      <pc:sldChg chg="addSp modSp mod">
        <pc:chgData name="Lionel Smith-Gordon" userId="8c614910-0745-443c-8a5a-0587eb633575" providerId="ADAL" clId="{7F80E6FF-A7D3-4212-AFCF-00CE98A1EC57}" dt="2024-06-14T08:34:34.926" v="181" actId="108"/>
        <pc:sldMkLst>
          <pc:docMk/>
          <pc:sldMk cId="2712592635" sldId="2666"/>
        </pc:sldMkLst>
        <pc:spChg chg="mod">
          <ac:chgData name="Lionel Smith-Gordon" userId="8c614910-0745-443c-8a5a-0587eb633575" providerId="ADAL" clId="{7F80E6FF-A7D3-4212-AFCF-00CE98A1EC57}" dt="2024-06-14T08:34:09.960" v="174" actId="14"/>
          <ac:spMkLst>
            <pc:docMk/>
            <pc:sldMk cId="2712592635" sldId="2666"/>
            <ac:spMk id="3" creationId="{8C9FDE17-E40C-B26F-9893-83D5178D512A}"/>
          </ac:spMkLst>
        </pc:spChg>
        <pc:spChg chg="add mod">
          <ac:chgData name="Lionel Smith-Gordon" userId="8c614910-0745-443c-8a5a-0587eb633575" providerId="ADAL" clId="{7F80E6FF-A7D3-4212-AFCF-00CE98A1EC57}" dt="2024-06-14T08:33:10.733" v="25" actId="1076"/>
          <ac:spMkLst>
            <pc:docMk/>
            <pc:sldMk cId="2712592635" sldId="2666"/>
            <ac:spMk id="5" creationId="{52FACDB8-0A83-D30C-B3C8-2E3DE82BDC32}"/>
          </ac:spMkLst>
        </pc:spChg>
        <pc:spChg chg="mod">
          <ac:chgData name="Lionel Smith-Gordon" userId="8c614910-0745-443c-8a5a-0587eb633575" providerId="ADAL" clId="{7F80E6FF-A7D3-4212-AFCF-00CE98A1EC57}" dt="2024-06-14T08:34:34.926" v="181" actId="108"/>
          <ac:spMkLst>
            <pc:docMk/>
            <pc:sldMk cId="2712592635" sldId="2666"/>
            <ac:spMk id="7" creationId="{9ED4F2F3-E967-5476-1D41-ADC19C82D198}"/>
          </ac:spMkLst>
        </pc:spChg>
      </pc:sldChg>
      <pc:sldChg chg="modSp mod">
        <pc:chgData name="Lionel Smith-Gordon" userId="8c614910-0745-443c-8a5a-0587eb633575" providerId="ADAL" clId="{7F80E6FF-A7D3-4212-AFCF-00CE98A1EC57}" dt="2024-06-18T14:17:50.924" v="4210" actId="20577"/>
        <pc:sldMkLst>
          <pc:docMk/>
          <pc:sldMk cId="3328276194" sldId="2668"/>
        </pc:sldMkLst>
        <pc:spChg chg="mod">
          <ac:chgData name="Lionel Smith-Gordon" userId="8c614910-0745-443c-8a5a-0587eb633575" providerId="ADAL" clId="{7F80E6FF-A7D3-4212-AFCF-00CE98A1EC57}" dt="2024-06-18T14:17:50.924" v="4210" actId="20577"/>
          <ac:spMkLst>
            <pc:docMk/>
            <pc:sldMk cId="3328276194" sldId="2668"/>
            <ac:spMk id="3" creationId="{B9AB426F-A328-3535-6198-3FDF62587FCC}"/>
          </ac:spMkLst>
        </pc:spChg>
      </pc:sldChg>
      <pc:sldChg chg="delSp modSp mod">
        <pc:chgData name="Lionel Smith-Gordon" userId="8c614910-0745-443c-8a5a-0587eb633575" providerId="ADAL" clId="{7F80E6FF-A7D3-4212-AFCF-00CE98A1EC57}" dt="2024-06-20T11:19:01.771" v="4302" actId="14100"/>
        <pc:sldMkLst>
          <pc:docMk/>
          <pc:sldMk cId="4075449563" sldId="2669"/>
        </pc:sldMkLst>
        <pc:spChg chg="mod">
          <ac:chgData name="Lionel Smith-Gordon" userId="8c614910-0745-443c-8a5a-0587eb633575" providerId="ADAL" clId="{7F80E6FF-A7D3-4212-AFCF-00CE98A1EC57}" dt="2024-06-18T12:37:34.177" v="2134"/>
          <ac:spMkLst>
            <pc:docMk/>
            <pc:sldMk cId="4075449563" sldId="2669"/>
            <ac:spMk id="2" creationId="{522CAD2B-BAC1-0158-56D9-819B9D8BA87D}"/>
          </ac:spMkLst>
        </pc:spChg>
        <pc:spChg chg="del">
          <ac:chgData name="Lionel Smith-Gordon" userId="8c614910-0745-443c-8a5a-0587eb633575" providerId="ADAL" clId="{7F80E6FF-A7D3-4212-AFCF-00CE98A1EC57}" dt="2024-06-18T12:31:36.822" v="1963" actId="478"/>
          <ac:spMkLst>
            <pc:docMk/>
            <pc:sldMk cId="4075449563" sldId="2669"/>
            <ac:spMk id="5" creationId="{01B0FB3B-3F43-339C-5D16-DF6B756E19B0}"/>
          </ac:spMkLst>
        </pc:spChg>
        <pc:spChg chg="mod">
          <ac:chgData name="Lionel Smith-Gordon" userId="8c614910-0745-443c-8a5a-0587eb633575" providerId="ADAL" clId="{7F80E6FF-A7D3-4212-AFCF-00CE98A1EC57}" dt="2024-06-20T11:19:01.771" v="4302" actId="14100"/>
          <ac:spMkLst>
            <pc:docMk/>
            <pc:sldMk cId="4075449563" sldId="2669"/>
            <ac:spMk id="8" creationId="{37D28790-B0B3-9440-45DD-1F314693C7F8}"/>
          </ac:spMkLst>
        </pc:spChg>
      </pc:sldChg>
      <pc:sldChg chg="modSp mod">
        <pc:chgData name="Lionel Smith-Gordon" userId="8c614910-0745-443c-8a5a-0587eb633575" providerId="ADAL" clId="{7F80E6FF-A7D3-4212-AFCF-00CE98A1EC57}" dt="2024-06-18T12:37:39.847" v="2144" actId="20577"/>
        <pc:sldMkLst>
          <pc:docMk/>
          <pc:sldMk cId="3618191387" sldId="2670"/>
        </pc:sldMkLst>
        <pc:spChg chg="mod">
          <ac:chgData name="Lionel Smith-Gordon" userId="8c614910-0745-443c-8a5a-0587eb633575" providerId="ADAL" clId="{7F80E6FF-A7D3-4212-AFCF-00CE98A1EC57}" dt="2024-06-18T12:37:39.847" v="2144" actId="20577"/>
          <ac:spMkLst>
            <pc:docMk/>
            <pc:sldMk cId="3618191387" sldId="2670"/>
            <ac:spMk id="2" creationId="{522CAD2B-BAC1-0158-56D9-819B9D8BA87D}"/>
          </ac:spMkLst>
        </pc:spChg>
      </pc:sldChg>
      <pc:sldChg chg="addSp delSp modSp mod ord">
        <pc:chgData name="Lionel Smith-Gordon" userId="8c614910-0745-443c-8a5a-0587eb633575" providerId="ADAL" clId="{7F80E6FF-A7D3-4212-AFCF-00CE98A1EC57}" dt="2024-06-18T14:18:12.464" v="4212"/>
        <pc:sldMkLst>
          <pc:docMk/>
          <pc:sldMk cId="603485683" sldId="2671"/>
        </pc:sldMkLst>
        <pc:spChg chg="mod">
          <ac:chgData name="Lionel Smith-Gordon" userId="8c614910-0745-443c-8a5a-0587eb633575" providerId="ADAL" clId="{7F80E6FF-A7D3-4212-AFCF-00CE98A1EC57}" dt="2024-06-14T15:29:43.076" v="1159" actId="6549"/>
          <ac:spMkLst>
            <pc:docMk/>
            <pc:sldMk cId="603485683" sldId="2671"/>
            <ac:spMk id="2" creationId="{C2944294-52DB-E1D1-1AFD-EF96E6B9276E}"/>
          </ac:spMkLst>
        </pc:spChg>
        <pc:spChg chg="add mod">
          <ac:chgData name="Lionel Smith-Gordon" userId="8c614910-0745-443c-8a5a-0587eb633575" providerId="ADAL" clId="{7F80E6FF-A7D3-4212-AFCF-00CE98A1EC57}" dt="2024-06-14T15:28:43.410" v="1054" actId="1035"/>
          <ac:spMkLst>
            <pc:docMk/>
            <pc:sldMk cId="603485683" sldId="2671"/>
            <ac:spMk id="3" creationId="{E2553890-5AB5-C41E-3DED-4E02A7D7E3A2}"/>
          </ac:spMkLst>
        </pc:spChg>
        <pc:spChg chg="add mod">
          <ac:chgData name="Lionel Smith-Gordon" userId="8c614910-0745-443c-8a5a-0587eb633575" providerId="ADAL" clId="{7F80E6FF-A7D3-4212-AFCF-00CE98A1EC57}" dt="2024-06-14T15:29:01.140" v="1072" actId="14"/>
          <ac:spMkLst>
            <pc:docMk/>
            <pc:sldMk cId="603485683" sldId="2671"/>
            <ac:spMk id="7" creationId="{FA9654C3-35D6-9D74-6939-A1CAEC5AAD31}"/>
          </ac:spMkLst>
        </pc:spChg>
        <pc:spChg chg="del">
          <ac:chgData name="Lionel Smith-Gordon" userId="8c614910-0745-443c-8a5a-0587eb633575" providerId="ADAL" clId="{7F80E6FF-A7D3-4212-AFCF-00CE98A1EC57}" dt="2024-06-14T10:43:41.071" v="195" actId="478"/>
          <ac:spMkLst>
            <pc:docMk/>
            <pc:sldMk cId="603485683" sldId="2671"/>
            <ac:spMk id="12" creationId="{47F7EC6F-ADCA-66E0-63A1-86D9F9E6681A}"/>
          </ac:spMkLst>
        </pc:spChg>
        <pc:spChg chg="del">
          <ac:chgData name="Lionel Smith-Gordon" userId="8c614910-0745-443c-8a5a-0587eb633575" providerId="ADAL" clId="{7F80E6FF-A7D3-4212-AFCF-00CE98A1EC57}" dt="2024-06-14T10:43:41.071" v="195" actId="478"/>
          <ac:spMkLst>
            <pc:docMk/>
            <pc:sldMk cId="603485683" sldId="2671"/>
            <ac:spMk id="13" creationId="{BC0E1D47-E695-F44B-CA9D-AB5BC572EC35}"/>
          </ac:spMkLst>
        </pc:spChg>
        <pc:spChg chg="del">
          <ac:chgData name="Lionel Smith-Gordon" userId="8c614910-0745-443c-8a5a-0587eb633575" providerId="ADAL" clId="{7F80E6FF-A7D3-4212-AFCF-00CE98A1EC57}" dt="2024-06-14T10:43:41.071" v="195" actId="478"/>
          <ac:spMkLst>
            <pc:docMk/>
            <pc:sldMk cId="603485683" sldId="2671"/>
            <ac:spMk id="14" creationId="{EA548C4C-1587-9DAC-E5EB-6B2775697AB9}"/>
          </ac:spMkLst>
        </pc:spChg>
        <pc:spChg chg="del">
          <ac:chgData name="Lionel Smith-Gordon" userId="8c614910-0745-443c-8a5a-0587eb633575" providerId="ADAL" clId="{7F80E6FF-A7D3-4212-AFCF-00CE98A1EC57}" dt="2024-06-14T10:43:41.071" v="195" actId="478"/>
          <ac:spMkLst>
            <pc:docMk/>
            <pc:sldMk cId="603485683" sldId="2671"/>
            <ac:spMk id="18" creationId="{CDA192AE-FECC-CD6E-B86C-F74288626E0D}"/>
          </ac:spMkLst>
        </pc:spChg>
        <pc:spChg chg="del">
          <ac:chgData name="Lionel Smith-Gordon" userId="8c614910-0745-443c-8a5a-0587eb633575" providerId="ADAL" clId="{7F80E6FF-A7D3-4212-AFCF-00CE98A1EC57}" dt="2024-06-14T10:43:41.071" v="195" actId="478"/>
          <ac:spMkLst>
            <pc:docMk/>
            <pc:sldMk cId="603485683" sldId="2671"/>
            <ac:spMk id="19" creationId="{CEE99529-A789-5CE8-0117-A545D9018F45}"/>
          </ac:spMkLst>
        </pc:spChg>
        <pc:spChg chg="del">
          <ac:chgData name="Lionel Smith-Gordon" userId="8c614910-0745-443c-8a5a-0587eb633575" providerId="ADAL" clId="{7F80E6FF-A7D3-4212-AFCF-00CE98A1EC57}" dt="2024-06-14T10:43:41.071" v="195" actId="478"/>
          <ac:spMkLst>
            <pc:docMk/>
            <pc:sldMk cId="603485683" sldId="2671"/>
            <ac:spMk id="20" creationId="{597A6178-7CB0-D50C-FCDC-EDB976FB587F}"/>
          </ac:spMkLst>
        </pc:spChg>
        <pc:spChg chg="mod">
          <ac:chgData name="Lionel Smith-Gordon" userId="8c614910-0745-443c-8a5a-0587eb633575" providerId="ADAL" clId="{7F80E6FF-A7D3-4212-AFCF-00CE98A1EC57}" dt="2024-06-14T15:42:47.238" v="1354" actId="179"/>
          <ac:spMkLst>
            <pc:docMk/>
            <pc:sldMk cId="603485683" sldId="2671"/>
            <ac:spMk id="21" creationId="{B849F4F4-A441-AEA5-E5C0-F8AE7CD0B6BF}"/>
          </ac:spMkLst>
        </pc:spChg>
        <pc:spChg chg="del">
          <ac:chgData name="Lionel Smith-Gordon" userId="8c614910-0745-443c-8a5a-0587eb633575" providerId="ADAL" clId="{7F80E6FF-A7D3-4212-AFCF-00CE98A1EC57}" dt="2024-06-14T10:43:41.071" v="195" actId="478"/>
          <ac:spMkLst>
            <pc:docMk/>
            <pc:sldMk cId="603485683" sldId="2671"/>
            <ac:spMk id="23" creationId="{67968D41-B900-F51A-B3DA-6A4E488DB725}"/>
          </ac:spMkLst>
        </pc:spChg>
        <pc:spChg chg="add mod">
          <ac:chgData name="Lionel Smith-Gordon" userId="8c614910-0745-443c-8a5a-0587eb633575" providerId="ADAL" clId="{7F80E6FF-A7D3-4212-AFCF-00CE98A1EC57}" dt="2024-06-14T10:56:14.576" v="864" actId="14100"/>
          <ac:spMkLst>
            <pc:docMk/>
            <pc:sldMk cId="603485683" sldId="2671"/>
            <ac:spMk id="24" creationId="{7E5A4520-D350-2F3D-749C-DD6C21582362}"/>
          </ac:spMkLst>
        </pc:spChg>
        <pc:spChg chg="add mod">
          <ac:chgData name="Lionel Smith-Gordon" userId="8c614910-0745-443c-8a5a-0587eb633575" providerId="ADAL" clId="{7F80E6FF-A7D3-4212-AFCF-00CE98A1EC57}" dt="2024-06-14T11:00:13.793" v="1030" actId="14100"/>
          <ac:spMkLst>
            <pc:docMk/>
            <pc:sldMk cId="603485683" sldId="2671"/>
            <ac:spMk id="26" creationId="{B105F154-A4D8-20A6-AC6D-2712A0AC8185}"/>
          </ac:spMkLst>
        </pc:spChg>
        <pc:picChg chg="del">
          <ac:chgData name="Lionel Smith-Gordon" userId="8c614910-0745-443c-8a5a-0587eb633575" providerId="ADAL" clId="{7F80E6FF-A7D3-4212-AFCF-00CE98A1EC57}" dt="2024-06-14T10:43:37.107" v="194" actId="478"/>
          <ac:picMkLst>
            <pc:docMk/>
            <pc:sldMk cId="603485683" sldId="2671"/>
            <ac:picMk id="11" creationId="{92B05B31-1FA8-0962-ABB6-A5355769A9A4}"/>
          </ac:picMkLst>
        </pc:picChg>
        <pc:cxnChg chg="add mod">
          <ac:chgData name="Lionel Smith-Gordon" userId="8c614910-0745-443c-8a5a-0587eb633575" providerId="ADAL" clId="{7F80E6FF-A7D3-4212-AFCF-00CE98A1EC57}" dt="2024-06-14T15:43:08.490" v="1356" actId="14100"/>
          <ac:cxnSpMkLst>
            <pc:docMk/>
            <pc:sldMk cId="603485683" sldId="2671"/>
            <ac:cxnSpMk id="6" creationId="{C03AB957-89D2-85B4-99DF-E806351B6A4C}"/>
          </ac:cxnSpMkLst>
        </pc:cxnChg>
        <pc:cxnChg chg="add mod">
          <ac:chgData name="Lionel Smith-Gordon" userId="8c614910-0745-443c-8a5a-0587eb633575" providerId="ADAL" clId="{7F80E6FF-A7D3-4212-AFCF-00CE98A1EC57}" dt="2024-06-14T15:43:05.746" v="1355" actId="14100"/>
          <ac:cxnSpMkLst>
            <pc:docMk/>
            <pc:sldMk cId="603485683" sldId="2671"/>
            <ac:cxnSpMk id="9" creationId="{1286C7A6-6B52-291D-510D-8D5063A304EB}"/>
          </ac:cxnSpMkLst>
        </pc:cxnChg>
        <pc:cxnChg chg="add mod">
          <ac:chgData name="Lionel Smith-Gordon" userId="8c614910-0745-443c-8a5a-0587eb633575" providerId="ADAL" clId="{7F80E6FF-A7D3-4212-AFCF-00CE98A1EC57}" dt="2024-06-14T15:43:11.729" v="1357" actId="14100"/>
          <ac:cxnSpMkLst>
            <pc:docMk/>
            <pc:sldMk cId="603485683" sldId="2671"/>
            <ac:cxnSpMk id="16" creationId="{53A3D6F2-E7BB-B449-9567-F53620DC605F}"/>
          </ac:cxnSpMkLst>
        </pc:cxnChg>
      </pc:sldChg>
      <pc:sldChg chg="modSp mod ord">
        <pc:chgData name="Lionel Smith-Gordon" userId="8c614910-0745-443c-8a5a-0587eb633575" providerId="ADAL" clId="{7F80E6FF-A7D3-4212-AFCF-00CE98A1EC57}" dt="2024-06-18T12:37:42.383" v="2146"/>
        <pc:sldMkLst>
          <pc:docMk/>
          <pc:sldMk cId="4227926340" sldId="2672"/>
        </pc:sldMkLst>
        <pc:spChg chg="mod">
          <ac:chgData name="Lionel Smith-Gordon" userId="8c614910-0745-443c-8a5a-0587eb633575" providerId="ADAL" clId="{7F80E6FF-A7D3-4212-AFCF-00CE98A1EC57}" dt="2024-06-18T12:37:25.819" v="2132" actId="6549"/>
          <ac:spMkLst>
            <pc:docMk/>
            <pc:sldMk cId="4227926340" sldId="2672"/>
            <ac:spMk id="2" creationId="{522CAD2B-BAC1-0158-56D9-819B9D8BA87D}"/>
          </ac:spMkLst>
        </pc:spChg>
        <pc:spChg chg="mod">
          <ac:chgData name="Lionel Smith-Gordon" userId="8c614910-0745-443c-8a5a-0587eb633575" providerId="ADAL" clId="{7F80E6FF-A7D3-4212-AFCF-00CE98A1EC57}" dt="2024-06-18T12:37:08.106" v="2124" actId="6549"/>
          <ac:spMkLst>
            <pc:docMk/>
            <pc:sldMk cId="4227926340" sldId="2672"/>
            <ac:spMk id="9" creationId="{3D37BC26-95A1-182E-2E10-FE3EE74A616F}"/>
          </ac:spMkLst>
        </pc:spChg>
      </pc:sldChg>
      <pc:sldChg chg="del">
        <pc:chgData name="Lionel Smith-Gordon" userId="8c614910-0745-443c-8a5a-0587eb633575" providerId="ADAL" clId="{7F80E6FF-A7D3-4212-AFCF-00CE98A1EC57}" dt="2024-06-18T12:37:53.945" v="2147" actId="47"/>
        <pc:sldMkLst>
          <pc:docMk/>
          <pc:sldMk cId="2220844116" sldId="2674"/>
        </pc:sldMkLst>
      </pc:sldChg>
      <pc:sldChg chg="del">
        <pc:chgData name="Lionel Smith-Gordon" userId="8c614910-0745-443c-8a5a-0587eb633575" providerId="ADAL" clId="{7F80E6FF-A7D3-4212-AFCF-00CE98A1EC57}" dt="2024-06-18T14:17:24.090" v="4203" actId="47"/>
        <pc:sldMkLst>
          <pc:docMk/>
          <pc:sldMk cId="391902581" sldId="2676"/>
        </pc:sldMkLst>
      </pc:sldChg>
      <pc:sldChg chg="add del">
        <pc:chgData name="Lionel Smith-Gordon" userId="8c614910-0745-443c-8a5a-0587eb633575" providerId="ADAL" clId="{7F80E6FF-A7D3-4212-AFCF-00CE98A1EC57}" dt="2024-06-18T14:17:31.065" v="4204" actId="47"/>
        <pc:sldMkLst>
          <pc:docMk/>
          <pc:sldMk cId="1648125286" sldId="2677"/>
        </pc:sldMkLst>
      </pc:sldChg>
      <pc:sldChg chg="addSp delSp modSp add mod">
        <pc:chgData name="Lionel Smith-Gordon" userId="8c614910-0745-443c-8a5a-0587eb633575" providerId="ADAL" clId="{7F80E6FF-A7D3-4212-AFCF-00CE98A1EC57}" dt="2024-06-18T13:36:49.577" v="3346" actId="20577"/>
        <pc:sldMkLst>
          <pc:docMk/>
          <pc:sldMk cId="3290868935" sldId="2678"/>
        </pc:sldMkLst>
        <pc:spChg chg="mod">
          <ac:chgData name="Lionel Smith-Gordon" userId="8c614910-0745-443c-8a5a-0587eb633575" providerId="ADAL" clId="{7F80E6FF-A7D3-4212-AFCF-00CE98A1EC57}" dt="2024-06-18T13:36:49.577" v="3346" actId="20577"/>
          <ac:spMkLst>
            <pc:docMk/>
            <pc:sldMk cId="3290868935" sldId="2678"/>
            <ac:spMk id="2" creationId="{C2944294-52DB-E1D1-1AFD-EF96E6B9276E}"/>
          </ac:spMkLst>
        </pc:spChg>
        <pc:spChg chg="mod">
          <ac:chgData name="Lionel Smith-Gordon" userId="8c614910-0745-443c-8a5a-0587eb633575" providerId="ADAL" clId="{7F80E6FF-A7D3-4212-AFCF-00CE98A1EC57}" dt="2024-06-18T13:14:36.040" v="2743" actId="14100"/>
          <ac:spMkLst>
            <pc:docMk/>
            <pc:sldMk cId="3290868935" sldId="2678"/>
            <ac:spMk id="3" creationId="{E2553890-5AB5-C41E-3DED-4E02A7D7E3A2}"/>
          </ac:spMkLst>
        </pc:spChg>
        <pc:spChg chg="add mod">
          <ac:chgData name="Lionel Smith-Gordon" userId="8c614910-0745-443c-8a5a-0587eb633575" providerId="ADAL" clId="{7F80E6FF-A7D3-4212-AFCF-00CE98A1EC57}" dt="2024-06-18T13:12:26.913" v="2592" actId="14100"/>
          <ac:spMkLst>
            <pc:docMk/>
            <pc:sldMk cId="3290868935" sldId="2678"/>
            <ac:spMk id="5" creationId="{61E6CA5B-D366-0801-AD3D-3395BA822DF6}"/>
          </ac:spMkLst>
        </pc:spChg>
        <pc:spChg chg="del">
          <ac:chgData name="Lionel Smith-Gordon" userId="8c614910-0745-443c-8a5a-0587eb633575" providerId="ADAL" clId="{7F80E6FF-A7D3-4212-AFCF-00CE98A1EC57}" dt="2024-06-18T12:59:02.017" v="2296" actId="478"/>
          <ac:spMkLst>
            <pc:docMk/>
            <pc:sldMk cId="3290868935" sldId="2678"/>
            <ac:spMk id="7" creationId="{FA9654C3-35D6-9D74-6939-A1CAEC5AAD31}"/>
          </ac:spMkLst>
        </pc:spChg>
        <pc:spChg chg="add mod">
          <ac:chgData name="Lionel Smith-Gordon" userId="8c614910-0745-443c-8a5a-0587eb633575" providerId="ADAL" clId="{7F80E6FF-A7D3-4212-AFCF-00CE98A1EC57}" dt="2024-06-18T13:00:10.752" v="2365" actId="14100"/>
          <ac:spMkLst>
            <pc:docMk/>
            <pc:sldMk cId="3290868935" sldId="2678"/>
            <ac:spMk id="11" creationId="{BFB47982-D347-FA67-0BA8-9544070890E3}"/>
          </ac:spMkLst>
        </pc:spChg>
        <pc:spChg chg="mod">
          <ac:chgData name="Lionel Smith-Gordon" userId="8c614910-0745-443c-8a5a-0587eb633575" providerId="ADAL" clId="{7F80E6FF-A7D3-4212-AFCF-00CE98A1EC57}" dt="2024-06-18T13:13:28.136" v="2665" actId="20577"/>
          <ac:spMkLst>
            <pc:docMk/>
            <pc:sldMk cId="3290868935" sldId="2678"/>
            <ac:spMk id="21" creationId="{B849F4F4-A441-AEA5-E5C0-F8AE7CD0B6BF}"/>
          </ac:spMkLst>
        </pc:spChg>
        <pc:spChg chg="mod">
          <ac:chgData name="Lionel Smith-Gordon" userId="8c614910-0745-443c-8a5a-0587eb633575" providerId="ADAL" clId="{7F80E6FF-A7D3-4212-AFCF-00CE98A1EC57}" dt="2024-06-18T13:27:13.038" v="3042" actId="14100"/>
          <ac:spMkLst>
            <pc:docMk/>
            <pc:sldMk cId="3290868935" sldId="2678"/>
            <ac:spMk id="24" creationId="{7E5A4520-D350-2F3D-749C-DD6C21582362}"/>
          </ac:spMkLst>
        </pc:spChg>
        <pc:spChg chg="del">
          <ac:chgData name="Lionel Smith-Gordon" userId="8c614910-0745-443c-8a5a-0587eb633575" providerId="ADAL" clId="{7F80E6FF-A7D3-4212-AFCF-00CE98A1EC57}" dt="2024-06-18T12:58:59.568" v="2293" actId="478"/>
          <ac:spMkLst>
            <pc:docMk/>
            <pc:sldMk cId="3290868935" sldId="2678"/>
            <ac:spMk id="26" creationId="{B105F154-A4D8-20A6-AC6D-2712A0AC8185}"/>
          </ac:spMkLst>
        </pc:spChg>
        <pc:cxnChg chg="mod">
          <ac:chgData name="Lionel Smith-Gordon" userId="8c614910-0745-443c-8a5a-0587eb633575" providerId="ADAL" clId="{7F80E6FF-A7D3-4212-AFCF-00CE98A1EC57}" dt="2024-06-18T13:14:36.040" v="2743" actId="14100"/>
          <ac:cxnSpMkLst>
            <pc:docMk/>
            <pc:sldMk cId="3290868935" sldId="2678"/>
            <ac:cxnSpMk id="6" creationId="{C03AB957-89D2-85B4-99DF-E806351B6A4C}"/>
          </ac:cxnSpMkLst>
        </pc:cxnChg>
        <pc:cxnChg chg="del mod">
          <ac:chgData name="Lionel Smith-Gordon" userId="8c614910-0745-443c-8a5a-0587eb633575" providerId="ADAL" clId="{7F80E6FF-A7D3-4212-AFCF-00CE98A1EC57}" dt="2024-06-18T12:59:01.313" v="2295" actId="478"/>
          <ac:cxnSpMkLst>
            <pc:docMk/>
            <pc:sldMk cId="3290868935" sldId="2678"/>
            <ac:cxnSpMk id="9" creationId="{1286C7A6-6B52-291D-510D-8D5063A304EB}"/>
          </ac:cxnSpMkLst>
        </pc:cxnChg>
        <pc:cxnChg chg="add mod">
          <ac:chgData name="Lionel Smith-Gordon" userId="8c614910-0745-443c-8a5a-0587eb633575" providerId="ADAL" clId="{7F80E6FF-A7D3-4212-AFCF-00CE98A1EC57}" dt="2024-06-18T13:13:47.277" v="2666" actId="14100"/>
          <ac:cxnSpMkLst>
            <pc:docMk/>
            <pc:sldMk cId="3290868935" sldId="2678"/>
            <ac:cxnSpMk id="10" creationId="{95FBFE5E-B6BC-3E23-2425-CF15F21C8574}"/>
          </ac:cxnSpMkLst>
        </pc:cxnChg>
        <pc:cxnChg chg="del mod">
          <ac:chgData name="Lionel Smith-Gordon" userId="8c614910-0745-443c-8a5a-0587eb633575" providerId="ADAL" clId="{7F80E6FF-A7D3-4212-AFCF-00CE98A1EC57}" dt="2024-06-18T12:59:00.570" v="2294" actId="478"/>
          <ac:cxnSpMkLst>
            <pc:docMk/>
            <pc:sldMk cId="3290868935" sldId="2678"/>
            <ac:cxnSpMk id="16" creationId="{53A3D6F2-E7BB-B449-9567-F53620DC605F}"/>
          </ac:cxnSpMkLst>
        </pc:cxnChg>
      </pc:sldChg>
      <pc:sldChg chg="delSp modSp add del mod">
        <pc:chgData name="Lionel Smith-Gordon" userId="8c614910-0745-443c-8a5a-0587eb633575" providerId="ADAL" clId="{7F80E6FF-A7D3-4212-AFCF-00CE98A1EC57}" dt="2024-06-18T14:17:15.685" v="4202" actId="47"/>
        <pc:sldMkLst>
          <pc:docMk/>
          <pc:sldMk cId="419527506" sldId="2679"/>
        </pc:sldMkLst>
        <pc:spChg chg="del">
          <ac:chgData name="Lionel Smith-Gordon" userId="8c614910-0745-443c-8a5a-0587eb633575" providerId="ADAL" clId="{7F80E6FF-A7D3-4212-AFCF-00CE98A1EC57}" dt="2024-06-14T15:57:15.524" v="1819" actId="478"/>
          <ac:spMkLst>
            <pc:docMk/>
            <pc:sldMk cId="419527506" sldId="2679"/>
            <ac:spMk id="3" creationId="{E2553890-5AB5-C41E-3DED-4E02A7D7E3A2}"/>
          </ac:spMkLst>
        </pc:spChg>
        <pc:spChg chg="del">
          <ac:chgData name="Lionel Smith-Gordon" userId="8c614910-0745-443c-8a5a-0587eb633575" providerId="ADAL" clId="{7F80E6FF-A7D3-4212-AFCF-00CE98A1EC57}" dt="2024-06-14T15:57:15.524" v="1819" actId="478"/>
          <ac:spMkLst>
            <pc:docMk/>
            <pc:sldMk cId="419527506" sldId="2679"/>
            <ac:spMk id="5" creationId="{61E6CA5B-D366-0801-AD3D-3395BA822DF6}"/>
          </ac:spMkLst>
        </pc:spChg>
        <pc:spChg chg="del">
          <ac:chgData name="Lionel Smith-Gordon" userId="8c614910-0745-443c-8a5a-0587eb633575" providerId="ADAL" clId="{7F80E6FF-A7D3-4212-AFCF-00CE98A1EC57}" dt="2024-06-14T15:57:15.524" v="1819" actId="478"/>
          <ac:spMkLst>
            <pc:docMk/>
            <pc:sldMk cId="419527506" sldId="2679"/>
            <ac:spMk id="7" creationId="{FA9654C3-35D6-9D74-6939-A1CAEC5AAD31}"/>
          </ac:spMkLst>
        </pc:spChg>
        <pc:spChg chg="mod">
          <ac:chgData name="Lionel Smith-Gordon" userId="8c614910-0745-443c-8a5a-0587eb633575" providerId="ADAL" clId="{7F80E6FF-A7D3-4212-AFCF-00CE98A1EC57}" dt="2024-06-14T16:07:03.132" v="1962" actId="20577"/>
          <ac:spMkLst>
            <pc:docMk/>
            <pc:sldMk cId="419527506" sldId="2679"/>
            <ac:spMk id="21" creationId="{B849F4F4-A441-AEA5-E5C0-F8AE7CD0B6BF}"/>
          </ac:spMkLst>
        </pc:spChg>
        <pc:spChg chg="del">
          <ac:chgData name="Lionel Smith-Gordon" userId="8c614910-0745-443c-8a5a-0587eb633575" providerId="ADAL" clId="{7F80E6FF-A7D3-4212-AFCF-00CE98A1EC57}" dt="2024-06-14T15:57:17.037" v="1820" actId="478"/>
          <ac:spMkLst>
            <pc:docMk/>
            <pc:sldMk cId="419527506" sldId="2679"/>
            <ac:spMk id="24" creationId="{7E5A4520-D350-2F3D-749C-DD6C21582362}"/>
          </ac:spMkLst>
        </pc:spChg>
        <pc:spChg chg="del">
          <ac:chgData name="Lionel Smith-Gordon" userId="8c614910-0745-443c-8a5a-0587eb633575" providerId="ADAL" clId="{7F80E6FF-A7D3-4212-AFCF-00CE98A1EC57}" dt="2024-06-14T15:57:15.524" v="1819" actId="478"/>
          <ac:spMkLst>
            <pc:docMk/>
            <pc:sldMk cId="419527506" sldId="2679"/>
            <ac:spMk id="26" creationId="{B105F154-A4D8-20A6-AC6D-2712A0AC8185}"/>
          </ac:spMkLst>
        </pc:spChg>
        <pc:cxnChg chg="del mod">
          <ac:chgData name="Lionel Smith-Gordon" userId="8c614910-0745-443c-8a5a-0587eb633575" providerId="ADAL" clId="{7F80E6FF-A7D3-4212-AFCF-00CE98A1EC57}" dt="2024-06-14T15:57:19.778" v="1823" actId="478"/>
          <ac:cxnSpMkLst>
            <pc:docMk/>
            <pc:sldMk cId="419527506" sldId="2679"/>
            <ac:cxnSpMk id="6" creationId="{C03AB957-89D2-85B4-99DF-E806351B6A4C}"/>
          </ac:cxnSpMkLst>
        </pc:cxnChg>
        <pc:cxnChg chg="del">
          <ac:chgData name="Lionel Smith-Gordon" userId="8c614910-0745-443c-8a5a-0587eb633575" providerId="ADAL" clId="{7F80E6FF-A7D3-4212-AFCF-00CE98A1EC57}" dt="2024-06-14T15:57:18.667" v="1822" actId="478"/>
          <ac:cxnSpMkLst>
            <pc:docMk/>
            <pc:sldMk cId="419527506" sldId="2679"/>
            <ac:cxnSpMk id="9" creationId="{1286C7A6-6B52-291D-510D-8D5063A304EB}"/>
          </ac:cxnSpMkLst>
        </pc:cxnChg>
        <pc:cxnChg chg="del mod">
          <ac:chgData name="Lionel Smith-Gordon" userId="8c614910-0745-443c-8a5a-0587eb633575" providerId="ADAL" clId="{7F80E6FF-A7D3-4212-AFCF-00CE98A1EC57}" dt="2024-06-14T15:57:20.786" v="1824" actId="478"/>
          <ac:cxnSpMkLst>
            <pc:docMk/>
            <pc:sldMk cId="419527506" sldId="2679"/>
            <ac:cxnSpMk id="10" creationId="{95FBFE5E-B6BC-3E23-2425-CF15F21C8574}"/>
          </ac:cxnSpMkLst>
        </pc:cxnChg>
        <pc:cxnChg chg="del">
          <ac:chgData name="Lionel Smith-Gordon" userId="8c614910-0745-443c-8a5a-0587eb633575" providerId="ADAL" clId="{7F80E6FF-A7D3-4212-AFCF-00CE98A1EC57}" dt="2024-06-14T15:57:17.988" v="1821" actId="478"/>
          <ac:cxnSpMkLst>
            <pc:docMk/>
            <pc:sldMk cId="419527506" sldId="2679"/>
            <ac:cxnSpMk id="16" creationId="{53A3D6F2-E7BB-B449-9567-F53620DC605F}"/>
          </ac:cxnSpMkLst>
        </pc:cxnChg>
      </pc:sldChg>
      <pc:sldChg chg="modSp add del mod">
        <pc:chgData name="Lionel Smith-Gordon" userId="8c614910-0745-443c-8a5a-0587eb633575" providerId="ADAL" clId="{7F80E6FF-A7D3-4212-AFCF-00CE98A1EC57}" dt="2024-06-18T13:36:06.997" v="3336" actId="47"/>
        <pc:sldMkLst>
          <pc:docMk/>
          <pc:sldMk cId="272330343" sldId="2680"/>
        </pc:sldMkLst>
        <pc:spChg chg="mod">
          <ac:chgData name="Lionel Smith-Gordon" userId="8c614910-0745-443c-8a5a-0587eb633575" providerId="ADAL" clId="{7F80E6FF-A7D3-4212-AFCF-00CE98A1EC57}" dt="2024-06-18T13:16:48.665" v="2904" actId="20577"/>
          <ac:spMkLst>
            <pc:docMk/>
            <pc:sldMk cId="272330343" sldId="2680"/>
            <ac:spMk id="5" creationId="{61E6CA5B-D366-0801-AD3D-3395BA822DF6}"/>
          </ac:spMkLst>
        </pc:spChg>
      </pc:sldChg>
      <pc:sldChg chg="addSp delSp modSp add del mod">
        <pc:chgData name="Lionel Smith-Gordon" userId="8c614910-0745-443c-8a5a-0587eb633575" providerId="ADAL" clId="{7F80E6FF-A7D3-4212-AFCF-00CE98A1EC57}" dt="2024-06-18T13:59:53.726" v="3382" actId="47"/>
        <pc:sldMkLst>
          <pc:docMk/>
          <pc:sldMk cId="1972994568" sldId="2681"/>
        </pc:sldMkLst>
        <pc:spChg chg="mod">
          <ac:chgData name="Lionel Smith-Gordon" userId="8c614910-0745-443c-8a5a-0587eb633575" providerId="ADAL" clId="{7F80E6FF-A7D3-4212-AFCF-00CE98A1EC57}" dt="2024-06-18T13:36:55.754" v="3356" actId="20577"/>
          <ac:spMkLst>
            <pc:docMk/>
            <pc:sldMk cId="1972994568" sldId="2681"/>
            <ac:spMk id="2" creationId="{C2944294-52DB-E1D1-1AFD-EF96E6B9276E}"/>
          </ac:spMkLst>
        </pc:spChg>
        <pc:spChg chg="del">
          <ac:chgData name="Lionel Smith-Gordon" userId="8c614910-0745-443c-8a5a-0587eb633575" providerId="ADAL" clId="{7F80E6FF-A7D3-4212-AFCF-00CE98A1EC57}" dt="2024-06-18T13:16:59.331" v="2905" actId="478"/>
          <ac:spMkLst>
            <pc:docMk/>
            <pc:sldMk cId="1972994568" sldId="2681"/>
            <ac:spMk id="5" creationId="{61E6CA5B-D366-0801-AD3D-3395BA822DF6}"/>
          </ac:spMkLst>
        </pc:spChg>
        <pc:spChg chg="add mod">
          <ac:chgData name="Lionel Smith-Gordon" userId="8c614910-0745-443c-8a5a-0587eb633575" providerId="ADAL" clId="{7F80E6FF-A7D3-4212-AFCF-00CE98A1EC57}" dt="2024-06-18T13:17:04.438" v="2906"/>
          <ac:spMkLst>
            <pc:docMk/>
            <pc:sldMk cId="1972994568" sldId="2681"/>
            <ac:spMk id="7" creationId="{1EE4A8B1-34D1-717C-5AC7-C5E6C9A50A0C}"/>
          </ac:spMkLst>
        </pc:spChg>
        <pc:spChg chg="mod">
          <ac:chgData name="Lionel Smith-Gordon" userId="8c614910-0745-443c-8a5a-0587eb633575" providerId="ADAL" clId="{7F80E6FF-A7D3-4212-AFCF-00CE98A1EC57}" dt="2024-06-18T13:17:43.409" v="2968" actId="20577"/>
          <ac:spMkLst>
            <pc:docMk/>
            <pc:sldMk cId="1972994568" sldId="2681"/>
            <ac:spMk id="11" creationId="{BFB47982-D347-FA67-0BA8-9544070890E3}"/>
          </ac:spMkLst>
        </pc:spChg>
        <pc:spChg chg="mod">
          <ac:chgData name="Lionel Smith-Gordon" userId="8c614910-0745-443c-8a5a-0587eb633575" providerId="ADAL" clId="{7F80E6FF-A7D3-4212-AFCF-00CE98A1EC57}" dt="2024-06-18T13:18:02.996" v="2996" actId="20577"/>
          <ac:spMkLst>
            <pc:docMk/>
            <pc:sldMk cId="1972994568" sldId="2681"/>
            <ac:spMk id="24" creationId="{7E5A4520-D350-2F3D-749C-DD6C21582362}"/>
          </ac:spMkLst>
        </pc:spChg>
        <pc:cxnChg chg="mod">
          <ac:chgData name="Lionel Smith-Gordon" userId="8c614910-0745-443c-8a5a-0587eb633575" providerId="ADAL" clId="{7F80E6FF-A7D3-4212-AFCF-00CE98A1EC57}" dt="2024-06-18T13:18:12.179" v="2997" actId="108"/>
          <ac:cxnSpMkLst>
            <pc:docMk/>
            <pc:sldMk cId="1972994568" sldId="2681"/>
            <ac:cxnSpMk id="10" creationId="{95FBFE5E-B6BC-3E23-2425-CF15F21C8574}"/>
          </ac:cxnSpMkLst>
        </pc:cxnChg>
      </pc:sldChg>
      <pc:sldChg chg="modSp add mod ord">
        <pc:chgData name="Lionel Smith-Gordon" userId="8c614910-0745-443c-8a5a-0587eb633575" providerId="ADAL" clId="{7F80E6FF-A7D3-4212-AFCF-00CE98A1EC57}" dt="2024-06-18T13:37:03.002" v="3365" actId="20577"/>
        <pc:sldMkLst>
          <pc:docMk/>
          <pc:sldMk cId="3242613915" sldId="2682"/>
        </pc:sldMkLst>
        <pc:spChg chg="mod">
          <ac:chgData name="Lionel Smith-Gordon" userId="8c614910-0745-443c-8a5a-0587eb633575" providerId="ADAL" clId="{7F80E6FF-A7D3-4212-AFCF-00CE98A1EC57}" dt="2024-06-18T13:37:03.002" v="3365" actId="20577"/>
          <ac:spMkLst>
            <pc:docMk/>
            <pc:sldMk cId="3242613915" sldId="2682"/>
            <ac:spMk id="2" creationId="{C2944294-52DB-E1D1-1AFD-EF96E6B9276E}"/>
          </ac:spMkLst>
        </pc:spChg>
        <pc:spChg chg="mod">
          <ac:chgData name="Lionel Smith-Gordon" userId="8c614910-0745-443c-8a5a-0587eb633575" providerId="ADAL" clId="{7F80E6FF-A7D3-4212-AFCF-00CE98A1EC57}" dt="2024-06-18T13:32:31.072" v="3185" actId="20577"/>
          <ac:spMkLst>
            <pc:docMk/>
            <pc:sldMk cId="3242613915" sldId="2682"/>
            <ac:spMk id="3" creationId="{E2553890-5AB5-C41E-3DED-4E02A7D7E3A2}"/>
          </ac:spMkLst>
        </pc:spChg>
        <pc:spChg chg="mod">
          <ac:chgData name="Lionel Smith-Gordon" userId="8c614910-0745-443c-8a5a-0587eb633575" providerId="ADAL" clId="{7F80E6FF-A7D3-4212-AFCF-00CE98A1EC57}" dt="2024-06-18T13:32:06.123" v="3127" actId="20577"/>
          <ac:spMkLst>
            <pc:docMk/>
            <pc:sldMk cId="3242613915" sldId="2682"/>
            <ac:spMk id="21" creationId="{B849F4F4-A441-AEA5-E5C0-F8AE7CD0B6BF}"/>
          </ac:spMkLst>
        </pc:spChg>
        <pc:spChg chg="mod">
          <ac:chgData name="Lionel Smith-Gordon" userId="8c614910-0745-443c-8a5a-0587eb633575" providerId="ADAL" clId="{7F80E6FF-A7D3-4212-AFCF-00CE98A1EC57}" dt="2024-06-18T13:32:46.777" v="3205" actId="6549"/>
          <ac:spMkLst>
            <pc:docMk/>
            <pc:sldMk cId="3242613915" sldId="2682"/>
            <ac:spMk id="24" creationId="{7E5A4520-D350-2F3D-749C-DD6C21582362}"/>
          </ac:spMkLst>
        </pc:spChg>
        <pc:cxnChg chg="mod">
          <ac:chgData name="Lionel Smith-Gordon" userId="8c614910-0745-443c-8a5a-0587eb633575" providerId="ADAL" clId="{7F80E6FF-A7D3-4212-AFCF-00CE98A1EC57}" dt="2024-06-18T13:33:07.820" v="3232" actId="14100"/>
          <ac:cxnSpMkLst>
            <pc:docMk/>
            <pc:sldMk cId="3242613915" sldId="2682"/>
            <ac:cxnSpMk id="6" creationId="{C03AB957-89D2-85B4-99DF-E806351B6A4C}"/>
          </ac:cxnSpMkLst>
        </pc:cxnChg>
        <pc:cxnChg chg="mod">
          <ac:chgData name="Lionel Smith-Gordon" userId="8c614910-0745-443c-8a5a-0587eb633575" providerId="ADAL" clId="{7F80E6FF-A7D3-4212-AFCF-00CE98A1EC57}" dt="2024-06-18T13:33:12.962" v="3233" actId="14100"/>
          <ac:cxnSpMkLst>
            <pc:docMk/>
            <pc:sldMk cId="3242613915" sldId="2682"/>
            <ac:cxnSpMk id="10" creationId="{95FBFE5E-B6BC-3E23-2425-CF15F21C8574}"/>
          </ac:cxnSpMkLst>
        </pc:cxnChg>
      </pc:sldChg>
      <pc:sldChg chg="addSp modSp add mod">
        <pc:chgData name="Lionel Smith-Gordon" userId="8c614910-0745-443c-8a5a-0587eb633575" providerId="ADAL" clId="{7F80E6FF-A7D3-4212-AFCF-00CE98A1EC57}" dt="2024-06-18T13:37:10.546" v="3381" actId="20577"/>
        <pc:sldMkLst>
          <pc:docMk/>
          <pc:sldMk cId="3128284623" sldId="2683"/>
        </pc:sldMkLst>
        <pc:spChg chg="mod">
          <ac:chgData name="Lionel Smith-Gordon" userId="8c614910-0745-443c-8a5a-0587eb633575" providerId="ADAL" clId="{7F80E6FF-A7D3-4212-AFCF-00CE98A1EC57}" dt="2024-06-18T13:37:10.546" v="3381" actId="20577"/>
          <ac:spMkLst>
            <pc:docMk/>
            <pc:sldMk cId="3128284623" sldId="2683"/>
            <ac:spMk id="2" creationId="{C2944294-52DB-E1D1-1AFD-EF96E6B9276E}"/>
          </ac:spMkLst>
        </pc:spChg>
        <pc:spChg chg="mod">
          <ac:chgData name="Lionel Smith-Gordon" userId="8c614910-0745-443c-8a5a-0587eb633575" providerId="ADAL" clId="{7F80E6FF-A7D3-4212-AFCF-00CE98A1EC57}" dt="2024-06-18T13:35:50.137" v="3335" actId="20577"/>
          <ac:spMkLst>
            <pc:docMk/>
            <pc:sldMk cId="3128284623" sldId="2683"/>
            <ac:spMk id="3" creationId="{E2553890-5AB5-C41E-3DED-4E02A7D7E3A2}"/>
          </ac:spMkLst>
        </pc:spChg>
        <pc:spChg chg="add mod">
          <ac:chgData name="Lionel Smith-Gordon" userId="8c614910-0745-443c-8a5a-0587eb633575" providerId="ADAL" clId="{7F80E6FF-A7D3-4212-AFCF-00CE98A1EC57}" dt="2024-06-18T13:35:35.119" v="3323" actId="113"/>
          <ac:spMkLst>
            <pc:docMk/>
            <pc:sldMk cId="3128284623" sldId="2683"/>
            <ac:spMk id="7" creationId="{EB7873EC-EB15-B6F6-27FC-05CBEE6382BA}"/>
          </ac:spMkLst>
        </pc:spChg>
        <pc:spChg chg="mod">
          <ac:chgData name="Lionel Smith-Gordon" userId="8c614910-0745-443c-8a5a-0587eb633575" providerId="ADAL" clId="{7F80E6FF-A7D3-4212-AFCF-00CE98A1EC57}" dt="2024-06-18T13:34:28.332" v="3262" actId="20577"/>
          <ac:spMkLst>
            <pc:docMk/>
            <pc:sldMk cId="3128284623" sldId="2683"/>
            <ac:spMk id="24" creationId="{7E5A4520-D350-2F3D-749C-DD6C21582362}"/>
          </ac:spMkLst>
        </pc:spChg>
      </pc:sldChg>
      <pc:sldChg chg="modSp add mod">
        <pc:chgData name="Lionel Smith-Gordon" userId="8c614910-0745-443c-8a5a-0587eb633575" providerId="ADAL" clId="{7F80E6FF-A7D3-4212-AFCF-00CE98A1EC57}" dt="2024-06-18T14:03:27.939" v="3553" actId="20577"/>
        <pc:sldMkLst>
          <pc:docMk/>
          <pc:sldMk cId="2659648298" sldId="2684"/>
        </pc:sldMkLst>
        <pc:spChg chg="mod">
          <ac:chgData name="Lionel Smith-Gordon" userId="8c614910-0745-443c-8a5a-0587eb633575" providerId="ADAL" clId="{7F80E6FF-A7D3-4212-AFCF-00CE98A1EC57}" dt="2024-06-18T14:03:27.939" v="3553" actId="20577"/>
          <ac:spMkLst>
            <pc:docMk/>
            <pc:sldMk cId="2659648298" sldId="2684"/>
            <ac:spMk id="3" creationId="{A2983201-3336-194F-8EA2-51922DFF2E3A}"/>
          </ac:spMkLst>
        </pc:spChg>
      </pc:sldChg>
      <pc:sldChg chg="add del">
        <pc:chgData name="Lionel Smith-Gordon" userId="8c614910-0745-443c-8a5a-0587eb633575" providerId="ADAL" clId="{7F80E6FF-A7D3-4212-AFCF-00CE98A1EC57}" dt="2024-06-18T14:03:19.145" v="3551" actId="2890"/>
        <pc:sldMkLst>
          <pc:docMk/>
          <pc:sldMk cId="1370156827" sldId="2685"/>
        </pc:sldMkLst>
      </pc:sldChg>
      <pc:sldChg chg="addSp delSp modSp add mod">
        <pc:chgData name="Lionel Smith-Gordon" userId="8c614910-0745-443c-8a5a-0587eb633575" providerId="ADAL" clId="{7F80E6FF-A7D3-4212-AFCF-00CE98A1EC57}" dt="2024-06-18T14:05:13.479" v="3584" actId="14100"/>
        <pc:sldMkLst>
          <pc:docMk/>
          <pc:sldMk cId="3222932294" sldId="2685"/>
        </pc:sldMkLst>
        <pc:spChg chg="mod">
          <ac:chgData name="Lionel Smith-Gordon" userId="8c614910-0745-443c-8a5a-0587eb633575" providerId="ADAL" clId="{7F80E6FF-A7D3-4212-AFCF-00CE98A1EC57}" dt="2024-06-18T14:04:01.185" v="3562" actId="20577"/>
          <ac:spMkLst>
            <pc:docMk/>
            <pc:sldMk cId="3222932294" sldId="2685"/>
            <ac:spMk id="2" creationId="{C2944294-52DB-E1D1-1AFD-EF96E6B9276E}"/>
          </ac:spMkLst>
        </pc:spChg>
        <pc:spChg chg="del">
          <ac:chgData name="Lionel Smith-Gordon" userId="8c614910-0745-443c-8a5a-0587eb633575" providerId="ADAL" clId="{7F80E6FF-A7D3-4212-AFCF-00CE98A1EC57}" dt="2024-06-18T14:05:00.658" v="3567" actId="478"/>
          <ac:spMkLst>
            <pc:docMk/>
            <pc:sldMk cId="3222932294" sldId="2685"/>
            <ac:spMk id="5" creationId="{61E6CA5B-D366-0801-AD3D-3395BA822DF6}"/>
          </ac:spMkLst>
        </pc:spChg>
        <pc:spChg chg="add mod">
          <ac:chgData name="Lionel Smith-Gordon" userId="8c614910-0745-443c-8a5a-0587eb633575" providerId="ADAL" clId="{7F80E6FF-A7D3-4212-AFCF-00CE98A1EC57}" dt="2024-06-18T14:05:09.809" v="3583" actId="1036"/>
          <ac:spMkLst>
            <pc:docMk/>
            <pc:sldMk cId="3222932294" sldId="2685"/>
            <ac:spMk id="7" creationId="{7EF98328-C6B3-51A6-6F60-C6601FBBCDB0}"/>
          </ac:spMkLst>
        </pc:spChg>
        <pc:spChg chg="del">
          <ac:chgData name="Lionel Smith-Gordon" userId="8c614910-0745-443c-8a5a-0587eb633575" providerId="ADAL" clId="{7F80E6FF-A7D3-4212-AFCF-00CE98A1EC57}" dt="2024-06-18T14:04:46.619" v="3565" actId="478"/>
          <ac:spMkLst>
            <pc:docMk/>
            <pc:sldMk cId="3222932294" sldId="2685"/>
            <ac:spMk id="11" creationId="{BFB47982-D347-FA67-0BA8-9544070890E3}"/>
          </ac:spMkLst>
        </pc:spChg>
        <pc:cxnChg chg="mod">
          <ac:chgData name="Lionel Smith-Gordon" userId="8c614910-0745-443c-8a5a-0587eb633575" providerId="ADAL" clId="{7F80E6FF-A7D3-4212-AFCF-00CE98A1EC57}" dt="2024-06-18T14:05:13.479" v="3584" actId="14100"/>
          <ac:cxnSpMkLst>
            <pc:docMk/>
            <pc:sldMk cId="3222932294" sldId="2685"/>
            <ac:cxnSpMk id="10" creationId="{95FBFE5E-B6BC-3E23-2425-CF15F21C8574}"/>
          </ac:cxnSpMkLst>
        </pc:cxnChg>
      </pc:sldChg>
      <pc:sldChg chg="addSp delSp modSp add mod">
        <pc:chgData name="Lionel Smith-Gordon" userId="8c614910-0745-443c-8a5a-0587eb633575" providerId="ADAL" clId="{7F80E6FF-A7D3-4212-AFCF-00CE98A1EC57}" dt="2024-06-18T14:17:12.733" v="4201" actId="1036"/>
        <pc:sldMkLst>
          <pc:docMk/>
          <pc:sldMk cId="2553857820" sldId="2686"/>
        </pc:sldMkLst>
        <pc:spChg chg="mod">
          <ac:chgData name="Lionel Smith-Gordon" userId="8c614910-0745-443c-8a5a-0587eb633575" providerId="ADAL" clId="{7F80E6FF-A7D3-4212-AFCF-00CE98A1EC57}" dt="2024-06-18T14:06:59.508" v="3601" actId="20577"/>
          <ac:spMkLst>
            <pc:docMk/>
            <pc:sldMk cId="2553857820" sldId="2686"/>
            <ac:spMk id="2" creationId="{C2944294-52DB-E1D1-1AFD-EF96E6B9276E}"/>
          </ac:spMkLst>
        </pc:spChg>
        <pc:spChg chg="del">
          <ac:chgData name="Lionel Smith-Gordon" userId="8c614910-0745-443c-8a5a-0587eb633575" providerId="ADAL" clId="{7F80E6FF-A7D3-4212-AFCF-00CE98A1EC57}" dt="2024-06-18T14:05:27.507" v="3587" actId="478"/>
          <ac:spMkLst>
            <pc:docMk/>
            <pc:sldMk cId="2553857820" sldId="2686"/>
            <ac:spMk id="3" creationId="{E2553890-5AB5-C41E-3DED-4E02A7D7E3A2}"/>
          </ac:spMkLst>
        </pc:spChg>
        <pc:spChg chg="del">
          <ac:chgData name="Lionel Smith-Gordon" userId="8c614910-0745-443c-8a5a-0587eb633575" providerId="ADAL" clId="{7F80E6FF-A7D3-4212-AFCF-00CE98A1EC57}" dt="2024-06-18T14:05:27.507" v="3587" actId="478"/>
          <ac:spMkLst>
            <pc:docMk/>
            <pc:sldMk cId="2553857820" sldId="2686"/>
            <ac:spMk id="5" creationId="{61E6CA5B-D366-0801-AD3D-3395BA822DF6}"/>
          </ac:spMkLst>
        </pc:spChg>
        <pc:spChg chg="del">
          <ac:chgData name="Lionel Smith-Gordon" userId="8c614910-0745-443c-8a5a-0587eb633575" providerId="ADAL" clId="{7F80E6FF-A7D3-4212-AFCF-00CE98A1EC57}" dt="2024-06-18T14:05:27.507" v="3587" actId="478"/>
          <ac:spMkLst>
            <pc:docMk/>
            <pc:sldMk cId="2553857820" sldId="2686"/>
            <ac:spMk id="7" creationId="{EB7873EC-EB15-B6F6-27FC-05CBEE6382BA}"/>
          </ac:spMkLst>
        </pc:spChg>
        <pc:spChg chg="del">
          <ac:chgData name="Lionel Smith-Gordon" userId="8c614910-0745-443c-8a5a-0587eb633575" providerId="ADAL" clId="{7F80E6FF-A7D3-4212-AFCF-00CE98A1EC57}" dt="2024-06-18T14:05:27.507" v="3587" actId="478"/>
          <ac:spMkLst>
            <pc:docMk/>
            <pc:sldMk cId="2553857820" sldId="2686"/>
            <ac:spMk id="11" creationId="{BFB47982-D347-FA67-0BA8-9544070890E3}"/>
          </ac:spMkLst>
        </pc:spChg>
        <pc:spChg chg="add mod">
          <ac:chgData name="Lionel Smith-Gordon" userId="8c614910-0745-443c-8a5a-0587eb633575" providerId="ADAL" clId="{7F80E6FF-A7D3-4212-AFCF-00CE98A1EC57}" dt="2024-06-18T14:17:12.733" v="4201" actId="1036"/>
          <ac:spMkLst>
            <pc:docMk/>
            <pc:sldMk cId="2553857820" sldId="2686"/>
            <ac:spMk id="13" creationId="{43691908-37C3-4A23-639B-EA4C80B48474}"/>
          </ac:spMkLst>
        </pc:spChg>
        <pc:spChg chg="add mod">
          <ac:chgData name="Lionel Smith-Gordon" userId="8c614910-0745-443c-8a5a-0587eb633575" providerId="ADAL" clId="{7F80E6FF-A7D3-4212-AFCF-00CE98A1EC57}" dt="2024-06-18T14:17:12.733" v="4201" actId="1036"/>
          <ac:spMkLst>
            <pc:docMk/>
            <pc:sldMk cId="2553857820" sldId="2686"/>
            <ac:spMk id="14" creationId="{6379AF57-C48A-1CA7-3358-11FD69537798}"/>
          </ac:spMkLst>
        </pc:spChg>
        <pc:spChg chg="mod">
          <ac:chgData name="Lionel Smith-Gordon" userId="8c614910-0745-443c-8a5a-0587eb633575" providerId="ADAL" clId="{7F80E6FF-A7D3-4212-AFCF-00CE98A1EC57}" dt="2024-06-18T14:08:20.205" v="3760" actId="12"/>
          <ac:spMkLst>
            <pc:docMk/>
            <pc:sldMk cId="2553857820" sldId="2686"/>
            <ac:spMk id="21" creationId="{B849F4F4-A441-AEA5-E5C0-F8AE7CD0B6BF}"/>
          </ac:spMkLst>
        </pc:spChg>
        <pc:spChg chg="del">
          <ac:chgData name="Lionel Smith-Gordon" userId="8c614910-0745-443c-8a5a-0587eb633575" providerId="ADAL" clId="{7F80E6FF-A7D3-4212-AFCF-00CE98A1EC57}" dt="2024-06-18T14:07:08.835" v="3603" actId="478"/>
          <ac:spMkLst>
            <pc:docMk/>
            <pc:sldMk cId="2553857820" sldId="2686"/>
            <ac:spMk id="24" creationId="{7E5A4520-D350-2F3D-749C-DD6C21582362}"/>
          </ac:spMkLst>
        </pc:spChg>
        <pc:graphicFrameChg chg="add mod modGraphic">
          <ac:chgData name="Lionel Smith-Gordon" userId="8c614910-0745-443c-8a5a-0587eb633575" providerId="ADAL" clId="{7F80E6FF-A7D3-4212-AFCF-00CE98A1EC57}" dt="2024-06-18T14:17:12.733" v="4201" actId="1036"/>
          <ac:graphicFrameMkLst>
            <pc:docMk/>
            <pc:sldMk cId="2553857820" sldId="2686"/>
            <ac:graphicFrameMk id="8" creationId="{44DB898A-F10A-ADEA-0EC9-67C5DF4762D1}"/>
          </ac:graphicFrameMkLst>
        </pc:graphicFrameChg>
        <pc:graphicFrameChg chg="add mod modGraphic">
          <ac:chgData name="Lionel Smith-Gordon" userId="8c614910-0745-443c-8a5a-0587eb633575" providerId="ADAL" clId="{7F80E6FF-A7D3-4212-AFCF-00CE98A1EC57}" dt="2024-06-18T14:17:12.733" v="4201" actId="1036"/>
          <ac:graphicFrameMkLst>
            <pc:docMk/>
            <pc:sldMk cId="2553857820" sldId="2686"/>
            <ac:graphicFrameMk id="9" creationId="{96D2A2EE-F74F-15BE-CB78-FD88DD040F88}"/>
          </ac:graphicFrameMkLst>
        </pc:graphicFrameChg>
        <pc:graphicFrameChg chg="add mod modGraphic">
          <ac:chgData name="Lionel Smith-Gordon" userId="8c614910-0745-443c-8a5a-0587eb633575" providerId="ADAL" clId="{7F80E6FF-A7D3-4212-AFCF-00CE98A1EC57}" dt="2024-06-18T14:17:12.733" v="4201" actId="1036"/>
          <ac:graphicFrameMkLst>
            <pc:docMk/>
            <pc:sldMk cId="2553857820" sldId="2686"/>
            <ac:graphicFrameMk id="12" creationId="{B3773780-9706-4199-2B26-87C6A7BF3796}"/>
          </ac:graphicFrameMkLst>
        </pc:graphicFrameChg>
        <pc:cxnChg chg="del mod">
          <ac:chgData name="Lionel Smith-Gordon" userId="8c614910-0745-443c-8a5a-0587eb633575" providerId="ADAL" clId="{7F80E6FF-A7D3-4212-AFCF-00CE98A1EC57}" dt="2024-06-18T14:05:27.507" v="3587" actId="478"/>
          <ac:cxnSpMkLst>
            <pc:docMk/>
            <pc:sldMk cId="2553857820" sldId="2686"/>
            <ac:cxnSpMk id="6" creationId="{C03AB957-89D2-85B4-99DF-E806351B6A4C}"/>
          </ac:cxnSpMkLst>
        </pc:cxnChg>
        <pc:cxnChg chg="del mod">
          <ac:chgData name="Lionel Smith-Gordon" userId="8c614910-0745-443c-8a5a-0587eb633575" providerId="ADAL" clId="{7F80E6FF-A7D3-4212-AFCF-00CE98A1EC57}" dt="2024-06-18T14:05:28.913" v="3588" actId="478"/>
          <ac:cxnSpMkLst>
            <pc:docMk/>
            <pc:sldMk cId="2553857820" sldId="2686"/>
            <ac:cxnSpMk id="10" creationId="{95FBFE5E-B6BC-3E23-2425-CF15F21C8574}"/>
          </ac:cxnSpMkLst>
        </pc:cxnChg>
      </pc:sldChg>
      <pc:sldMasterChg chg="modSp mod">
        <pc:chgData name="Lionel Smith-Gordon" userId="8c614910-0745-443c-8a5a-0587eb633575" providerId="ADAL" clId="{7F80E6FF-A7D3-4212-AFCF-00CE98A1EC57}" dt="2024-06-14T15:41:41.896" v="1346" actId="179"/>
        <pc:sldMasterMkLst>
          <pc:docMk/>
          <pc:sldMasterMk cId="2762534934" sldId="2147483648"/>
        </pc:sldMasterMkLst>
        <pc:spChg chg="mod">
          <ac:chgData name="Lionel Smith-Gordon" userId="8c614910-0745-443c-8a5a-0587eb633575" providerId="ADAL" clId="{7F80E6FF-A7D3-4212-AFCF-00CE98A1EC57}" dt="2024-06-14T15:41:41.896" v="1346" actId="179"/>
          <ac:spMkLst>
            <pc:docMk/>
            <pc:sldMasterMk cId="2762534934" sldId="2147483648"/>
            <ac:spMk id="3" creationId="{591490F0-142F-3DC5-356B-0B884969F6AF}"/>
          </ac:spMkLst>
        </pc:spChg>
      </pc:sldMasterChg>
    </pc:docChg>
  </pc:docChgLst>
  <pc:docChgLst>
    <pc:chgData name="Lionel Smith-Gordon" userId="8c614910-0745-443c-8a5a-0587eb633575" providerId="ADAL" clId="{503DD7B0-B30D-4909-9E21-3D16372B149E}"/>
    <pc:docChg chg="modSld">
      <pc:chgData name="Lionel Smith-Gordon" userId="8c614910-0745-443c-8a5a-0587eb633575" providerId="ADAL" clId="{503DD7B0-B30D-4909-9E21-3D16372B149E}" dt="2024-06-17T07:49:46.439" v="42" actId="167"/>
      <pc:docMkLst>
        <pc:docMk/>
      </pc:docMkLst>
      <pc:sldChg chg="modSp mod">
        <pc:chgData name="Lionel Smith-Gordon" userId="8c614910-0745-443c-8a5a-0587eb633575" providerId="ADAL" clId="{503DD7B0-B30D-4909-9E21-3D16372B149E}" dt="2024-06-17T07:49:35.939" v="41" actId="14100"/>
        <pc:sldMkLst>
          <pc:docMk/>
          <pc:sldMk cId="603485683" sldId="2671"/>
        </pc:sldMkLst>
        <pc:spChg chg="mod">
          <ac:chgData name="Lionel Smith-Gordon" userId="8c614910-0745-443c-8a5a-0587eb633575" providerId="ADAL" clId="{503DD7B0-B30D-4909-9E21-3D16372B149E}" dt="2024-06-17T07:49:22.623" v="37" actId="20577"/>
          <ac:spMkLst>
            <pc:docMk/>
            <pc:sldMk cId="603485683" sldId="2671"/>
            <ac:spMk id="21" creationId="{B849F4F4-A441-AEA5-E5C0-F8AE7CD0B6BF}"/>
          </ac:spMkLst>
        </pc:spChg>
        <pc:cxnChg chg="mod">
          <ac:chgData name="Lionel Smith-Gordon" userId="8c614910-0745-443c-8a5a-0587eb633575" providerId="ADAL" clId="{503DD7B0-B30D-4909-9E21-3D16372B149E}" dt="2024-06-17T07:49:33.824" v="40" actId="14100"/>
          <ac:cxnSpMkLst>
            <pc:docMk/>
            <pc:sldMk cId="603485683" sldId="2671"/>
            <ac:cxnSpMk id="6" creationId="{C03AB957-89D2-85B4-99DF-E806351B6A4C}"/>
          </ac:cxnSpMkLst>
        </pc:cxnChg>
        <pc:cxnChg chg="mod">
          <ac:chgData name="Lionel Smith-Gordon" userId="8c614910-0745-443c-8a5a-0587eb633575" providerId="ADAL" clId="{503DD7B0-B30D-4909-9E21-3D16372B149E}" dt="2024-06-17T07:49:35.939" v="41" actId="14100"/>
          <ac:cxnSpMkLst>
            <pc:docMk/>
            <pc:sldMk cId="603485683" sldId="2671"/>
            <ac:cxnSpMk id="9" creationId="{1286C7A6-6B52-291D-510D-8D5063A304EB}"/>
          </ac:cxnSpMkLst>
        </pc:cxnChg>
        <pc:cxnChg chg="mod">
          <ac:chgData name="Lionel Smith-Gordon" userId="8c614910-0745-443c-8a5a-0587eb633575" providerId="ADAL" clId="{503DD7B0-B30D-4909-9E21-3D16372B149E}" dt="2024-06-17T07:49:28.276" v="38" actId="14100"/>
          <ac:cxnSpMkLst>
            <pc:docMk/>
            <pc:sldMk cId="603485683" sldId="2671"/>
            <ac:cxnSpMk id="16" creationId="{53A3D6F2-E7BB-B449-9567-F53620DC605F}"/>
          </ac:cxnSpMkLst>
        </pc:cxnChg>
      </pc:sldChg>
      <pc:sldChg chg="modSp mod">
        <pc:chgData name="Lionel Smith-Gordon" userId="8c614910-0745-443c-8a5a-0587eb633575" providerId="ADAL" clId="{503DD7B0-B30D-4909-9E21-3D16372B149E}" dt="2024-06-17T07:49:46.439" v="42" actId="167"/>
        <pc:sldMkLst>
          <pc:docMk/>
          <pc:sldMk cId="3290868935" sldId="2678"/>
        </pc:sldMkLst>
        <pc:spChg chg="mod">
          <ac:chgData name="Lionel Smith-Gordon" userId="8c614910-0745-443c-8a5a-0587eb633575" providerId="ADAL" clId="{503DD7B0-B30D-4909-9E21-3D16372B149E}" dt="2024-06-17T07:49:10.197" v="19" actId="20577"/>
          <ac:spMkLst>
            <pc:docMk/>
            <pc:sldMk cId="3290868935" sldId="2678"/>
            <ac:spMk id="3" creationId="{E2553890-5AB5-C41E-3DED-4E02A7D7E3A2}"/>
          </ac:spMkLst>
        </pc:spChg>
        <pc:cxnChg chg="ord">
          <ac:chgData name="Lionel Smith-Gordon" userId="8c614910-0745-443c-8a5a-0587eb633575" providerId="ADAL" clId="{503DD7B0-B30D-4909-9E21-3D16372B149E}" dt="2024-06-17T07:49:46.439" v="42" actId="167"/>
          <ac:cxnSpMkLst>
            <pc:docMk/>
            <pc:sldMk cId="3290868935" sldId="2678"/>
            <ac:cxnSpMk id="6" creationId="{C03AB957-89D2-85B4-99DF-E806351B6A4C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5CAE82-E4B8-4BD5-A0E7-AD31925D002B}" type="datetimeFigureOut">
              <a:rPr lang="en-GB" smtClean="0"/>
              <a:t>20/06/2024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6EEFC5-05BC-48AD-BDE0-6248075455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7403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3E0FD3-136D-450B-A193-8042A1180F8E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787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73F31F-56C4-38FA-4315-2BC4C923E5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A24BE6-94F0-A03E-1AAF-84C469A2C1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3816C8-241F-7A9F-68C8-34DE8CFCE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CDB45-3E89-496A-89B1-99226A9F8C5E}" type="datetime1">
              <a:rPr lang="en-US" smtClean="0"/>
              <a:t>6/20/2024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08B5E0-1397-F0CB-7750-88DE9FCD9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5ECA3E-2207-4AEF-2C92-E98F5B8D01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89438-0CE8-CD40-AC3D-D8BB5199B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350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83BEE8-4A51-8144-CA2F-9373437588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386DE5-020E-C6A2-AFF1-E5F95EC37A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0D622A-5B31-ECCB-4C37-86C64CD4AB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8993C-BD6C-41DA-9E27-760962C1BBD8}" type="datetime1">
              <a:rPr lang="en-US" smtClean="0"/>
              <a:t>6/20/2024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A30A5F-97C7-EEBD-7797-3E68C4477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592AE4-950D-EAF9-9C21-23C4B3E03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89438-0CE8-CD40-AC3D-D8BB5199B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855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EB61076-6F64-9CC2-7A40-59B0A49DED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2863FC-0BB6-8583-C4ED-183D0F688A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7AC9E0-1910-33E5-F5E0-185C413257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73EF4-702B-4060-A652-86CFE8B146E2}" type="datetime1">
              <a:rPr lang="en-US" smtClean="0"/>
              <a:t>6/20/2024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92C00B-1A4F-CAE1-83FB-72FBBEE638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BEBCF0-A18C-4AC6-925A-894114AC0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89438-0CE8-CD40-AC3D-D8BB5199B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512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209B70-DECA-3845-A39E-DFCB730A85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FF9014-1A8E-D1D9-CA59-0E57B2F641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1pPr marL="176213" indent="-176213">
              <a:defRPr sz="1400"/>
            </a:lvl1pPr>
            <a:lvl2pPr marL="360363" indent="-184150">
              <a:defRPr sz="1400"/>
            </a:lvl2pPr>
            <a:lvl3pPr marL="536575" indent="-176213">
              <a:defRPr sz="1400"/>
            </a:lvl3pPr>
            <a:lvl4pPr marL="720725" indent="-184150">
              <a:defRPr sz="1400"/>
            </a:lvl4pPr>
            <a:lvl5pPr marL="896938" indent="-176213"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C8E69E-5369-9400-B840-801028F6D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5590A-5F4B-4B2A-9EC3-9B94F74E1CC6}" type="datetime1">
              <a:rPr lang="en-US" smtClean="0"/>
              <a:t>6/20/2024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EC3E06-B3D9-FFE1-26C7-A6CFCCFF5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AF8D64-54CE-A25C-74BE-00A3C30F3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</a:t>
            </a:r>
            <a:fld id="{BF689438-0CE8-CD40-AC3D-D8BB5199B6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19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B6A88F-7555-AFC9-0C0D-350C4AF70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A97261-6A4B-537C-2BB0-A0F3E5EECE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6FBDAB-66A4-8296-9418-E69984C4A6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C71FA-7995-4386-964A-7CDC58C9543B}" type="datetime1">
              <a:rPr lang="en-US" smtClean="0"/>
              <a:t>6/20/2024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5A7E6A-DD89-ECBF-3A28-30A570FFD6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AF46C8-75C9-17D0-D3CB-90AEF96F90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89438-0CE8-CD40-AC3D-D8BB5199B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311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D5D956-D151-3460-0370-A14ED96B79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1D0D1A-FE3A-21D6-EEA0-3E0E590918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80266E-095B-59DC-3A9C-3A7116A8EB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9D90C4-54D6-1C77-6720-D86B18D24F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9E1BE-842A-4CFB-AF61-DFFB50A7C505}" type="datetime1">
              <a:rPr lang="en-US" smtClean="0"/>
              <a:t>6/20/2024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69C7E6-D8B4-4B95-86C2-F8C8BD9781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836DE2-D671-EF22-F8C2-27EE79EF1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89438-0CE8-CD40-AC3D-D8BB5199B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14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03D96F-590E-26F7-77A1-97E3C99213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088EBE-EDEE-723D-0C8D-93DAAD6C26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27C59D-8D44-EE85-5E9C-1CABD295C1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4EFEE78-70DC-94EF-045D-C4747398F4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C37E9D6-BD05-CD07-671F-6BB0DAB187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58D6837-7FC4-1BB1-955A-CD396412DD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8EB99-2C36-4620-8C29-9F124E529615}" type="datetime1">
              <a:rPr lang="en-US" smtClean="0"/>
              <a:t>6/20/2024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A74B11C-2771-1F48-3072-A4195B7C3E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47F4C08-01CE-1A85-E6B6-5BB3D79B7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89438-0CE8-CD40-AC3D-D8BB5199B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671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6FA12F-4E45-C6D1-7626-60A487DCD4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E839F82-5E46-72C7-4D5D-8C69F9551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4F1B0-D3F1-4FD0-B546-9B3275F4B747}" type="datetime1">
              <a:rPr lang="en-US" smtClean="0"/>
              <a:t>6/20/2024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DEAEFA1-1896-037A-1A8B-8A36F9FEA8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C4766F-DEFE-D5F3-62BB-4EB7498F2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89438-0CE8-CD40-AC3D-D8BB5199B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435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D13581F-582D-55A0-618F-1A5906F9EC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27709-702B-4F90-ACEB-16016565DEDF}" type="datetime1">
              <a:rPr lang="en-US" smtClean="0"/>
              <a:t>6/20/2024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7716C2E-77A0-199A-9A7B-4EDC7678AE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C4B698-6DDC-2A6D-23BF-277F5CE29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89438-0CE8-CD40-AC3D-D8BB5199B61A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ext Box 2">
            <a:extLst>
              <a:ext uri="{FF2B5EF4-FFF2-40B4-BE49-F238E27FC236}">
                <a16:creationId xmlns:a16="http://schemas.microsoft.com/office/drawing/2014/main" id="{1F45539B-BDF6-D31D-6516-3810051D670E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828799" y="199423"/>
            <a:ext cx="9899897" cy="382834"/>
          </a:xfrm>
          <a:prstGeom prst="rect">
            <a:avLst/>
          </a:prstGeom>
          <a:solidFill>
            <a:srgbClr val="3B5E8A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121913" tIns="60956" rIns="121913" bIns="60956" anchor="ctr" anchorCtr="0">
            <a:noAutofit/>
          </a:bodyPr>
          <a:lstStyle>
            <a:defPPr>
              <a:defRPr lang="en-US"/>
            </a:defPPr>
            <a:lvl1pPr marL="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000" b="1" u="none" strike="noStrike" kern="1200" cap="none" spc="0" normalizeH="0" baseline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Calibri"/>
              <a:cs typeface="+mn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ED883CA-E035-8847-60D4-8C3EBA693BA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361" t="1" b="17233"/>
          <a:stretch/>
        </p:blipFill>
        <p:spPr>
          <a:xfrm>
            <a:off x="346494" y="199423"/>
            <a:ext cx="1412638" cy="383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2374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4163A7-5242-524D-5D2C-148E9EEECD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1945E1-21E0-F04D-F72A-6B101D8A88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0B4965-344E-7FDB-B180-908076905D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CB3746-BF6D-C686-8662-DF3DF7010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D16A8-FD5E-4727-B7FB-02F30BD9AAD0}" type="datetime1">
              <a:rPr lang="en-US" smtClean="0"/>
              <a:t>6/20/2024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EBF6A3-7479-EBE5-C13A-831AC80374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0BA034-BDBD-A865-87A0-1DB0E5FB81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89438-0CE8-CD40-AC3D-D8BB5199B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916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123B45-706C-B593-5C8C-B581F9E01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06FD296-0E7B-F43C-D943-05737EF565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1BDEFC-3FB3-8ECC-C6F1-093FD9C611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0F51CE-DA56-7C51-0624-D5410B10B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C1B16-7D59-428A-B44F-1D5DB2A7FED4}" type="datetime1">
              <a:rPr lang="en-US" smtClean="0"/>
              <a:t>6/20/2024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0B49E9-2FD5-3560-BCC5-29488791D1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B3CAE7-3ABC-23F0-8969-5AE959FE7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89438-0CE8-CD40-AC3D-D8BB5199B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448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4023DC-5EEF-2AD8-05B0-7C1B7847E3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9323" y="165239"/>
            <a:ext cx="9899896" cy="3828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1490F0-142F-3DC5-356B-0B884969F6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46493" y="675118"/>
            <a:ext cx="11382201" cy="55018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  <a:p>
            <a:pPr lvl="5"/>
            <a:r>
              <a:rPr lang="en-GB"/>
              <a:t>Sixth level</a:t>
            </a:r>
          </a:p>
          <a:p>
            <a:pPr lvl="6"/>
            <a:r>
              <a:rPr lang="en-GB" dirty="0"/>
              <a:t>Seventh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D38350-EBFE-B3A2-D5EC-CCD09D6B01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46493" y="6580262"/>
            <a:ext cx="2743200" cy="2608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C411F9-0B1D-4B7B-A254-61D61B274D02}" type="datetime1">
              <a:rPr lang="en-US" smtClean="0"/>
              <a:t>6/20/2024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13406A-983A-F4E9-61F3-899E974C08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580261"/>
            <a:ext cx="4114800" cy="2608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9C3A98-1E38-2A45-0E35-5E4B8E4BA0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985494" y="6597124"/>
            <a:ext cx="2743200" cy="2608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2B1B13CC-6533-421C-B4B8-ED68CEFCDD2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13D4E2AD-327E-2432-600B-BC0F5E7A4413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418602" y="111095"/>
            <a:ext cx="10310094" cy="471162"/>
          </a:xfrm>
          <a:prstGeom prst="rect">
            <a:avLst/>
          </a:prstGeom>
          <a:solidFill>
            <a:srgbClr val="3B5E8A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121913" tIns="60956" rIns="121913" bIns="60956" anchor="ctr" anchorCtr="0">
            <a:noAutofit/>
          </a:bodyPr>
          <a:lstStyle>
            <a:defPPr>
              <a:defRPr lang="en-US"/>
            </a:defPPr>
            <a:lvl1pPr marL="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000" b="1" u="none" strike="noStrike" kern="1200" cap="none" spc="0" normalizeH="0" baseline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Calibri"/>
              <a:cs typeface="+mn-cs"/>
            </a:endParaRPr>
          </a:p>
        </p:txBody>
      </p:sp>
      <p:pic>
        <p:nvPicPr>
          <p:cNvPr id="11" name="Picture 10" descr="A blue and purple logo&#10;&#10;Description automatically generated">
            <a:extLst>
              <a:ext uri="{FF2B5EF4-FFF2-40B4-BE49-F238E27FC236}">
                <a16:creationId xmlns:a16="http://schemas.microsoft.com/office/drawing/2014/main" id="{EA4F9AA0-43A8-3DBA-E5DB-AFB3B7F3CE45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397369" y="103179"/>
            <a:ext cx="913720" cy="479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2534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kern="1200">
          <a:solidFill>
            <a:schemeClr val="bg1"/>
          </a:solidFill>
          <a:latin typeface="+mn-lt"/>
          <a:ea typeface="+mj-ea"/>
          <a:cs typeface="+mj-cs"/>
        </a:defRPr>
      </a:lvl1pPr>
    </p:titleStyle>
    <p:bodyStyle>
      <a:lvl1pPr marL="176213" indent="-176213" algn="l" defTabSz="536575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tabLst/>
        <a:defRPr sz="1600" kern="1200">
          <a:solidFill>
            <a:srgbClr val="3A4A6A"/>
          </a:solidFill>
          <a:latin typeface="+mn-lt"/>
          <a:ea typeface="+mn-ea"/>
          <a:cs typeface="+mn-cs"/>
        </a:defRPr>
      </a:lvl1pPr>
      <a:lvl2pPr marL="360363" indent="-18415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rgbClr val="3A4A6A"/>
          </a:solidFill>
          <a:latin typeface="+mn-lt"/>
          <a:ea typeface="+mn-ea"/>
          <a:cs typeface="+mn-cs"/>
        </a:defRPr>
      </a:lvl2pPr>
      <a:lvl3pPr marL="536575" indent="-176213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rgbClr val="3A4A6A"/>
          </a:solidFill>
          <a:latin typeface="+mn-lt"/>
          <a:ea typeface="+mn-ea"/>
          <a:cs typeface="+mn-cs"/>
        </a:defRPr>
      </a:lvl3pPr>
      <a:lvl4pPr marL="720725" indent="-18415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rgbClr val="3A4A6A"/>
          </a:solidFill>
          <a:latin typeface="+mn-lt"/>
          <a:ea typeface="+mn-ea"/>
          <a:cs typeface="+mn-cs"/>
        </a:defRPr>
      </a:lvl4pPr>
      <a:lvl5pPr marL="896938" indent="-176213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rgbClr val="3A4A6A"/>
          </a:solidFill>
          <a:latin typeface="+mn-lt"/>
          <a:ea typeface="+mn-ea"/>
          <a:cs typeface="+mn-cs"/>
        </a:defRPr>
      </a:lvl5pPr>
      <a:lvl6pPr marL="1073150" indent="-176213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1600" kern="1200">
          <a:solidFill>
            <a:srgbClr val="3A4A6A"/>
          </a:solidFill>
          <a:latin typeface="+mn-lt"/>
          <a:ea typeface="+mn-ea"/>
          <a:cs typeface="+mn-cs"/>
        </a:defRPr>
      </a:lvl6pPr>
      <a:lvl7pPr marL="1257300" indent="-18415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1600" kern="1200">
          <a:solidFill>
            <a:srgbClr val="3A4A6A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finos/common-domain-model/issues/2909#issuecomment-2128859808" TargetMode="External"/><Relationship Id="rId2" Type="http://schemas.openxmlformats.org/officeDocument/2006/relationships/hyperlink" Target="https://github.com/finos/common-domain-model/pull/2918#issuecomment-2151938656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finos/common-domain-model/issues/2825#issuecomment-2079767680" TargetMode="External"/><Relationship Id="rId2" Type="http://schemas.openxmlformats.org/officeDocument/2006/relationships/hyperlink" Target="https://github.com/finos/common-domain-model/issues/2909#issuecomment-2128876344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github.com/finos/common-domain-model/issues/2929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finos/common-domain-model/issues/2955" TargetMode="External"/><Relationship Id="rId2" Type="http://schemas.openxmlformats.org/officeDocument/2006/relationships/hyperlink" Target="https://github.com/finos/common-domain-model/pull/2997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finos/rune-dsl/issues/747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finos/rune-dsl/issues/747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hyperlink" Target="https://github.com/finos/common-domain-model/issues/2365" TargetMode="External"/><Relationship Id="rId13" Type="http://schemas.openxmlformats.org/officeDocument/2006/relationships/hyperlink" Target="https://github.com/finos/common-domain-model/issues/2581" TargetMode="External"/><Relationship Id="rId3" Type="http://schemas.openxmlformats.org/officeDocument/2006/relationships/hyperlink" Target="https://github.com/finos/common-domain-model/issues/2106" TargetMode="External"/><Relationship Id="rId7" Type="http://schemas.openxmlformats.org/officeDocument/2006/relationships/hyperlink" Target="https://github.com/finos/common-domain-model/issues/2355" TargetMode="External"/><Relationship Id="rId12" Type="http://schemas.openxmlformats.org/officeDocument/2006/relationships/hyperlink" Target="https://github.com/finos/common-domain-model/issues/2500" TargetMode="External"/><Relationship Id="rId2" Type="http://schemas.openxmlformats.org/officeDocument/2006/relationships/hyperlink" Target="https://github.com/finos/common-domain-model/issues/2105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github.com/finos/common-domain-model/issues/2307" TargetMode="External"/><Relationship Id="rId11" Type="http://schemas.openxmlformats.org/officeDocument/2006/relationships/hyperlink" Target="https://github.com/finos/common-domain-model/issues/2498" TargetMode="External"/><Relationship Id="rId5" Type="http://schemas.openxmlformats.org/officeDocument/2006/relationships/hyperlink" Target="https://github.com/finos/common-domain-model/issues/2216" TargetMode="External"/><Relationship Id="rId10" Type="http://schemas.openxmlformats.org/officeDocument/2006/relationships/hyperlink" Target="https://github.com/finos/common-domain-model/issues/2506" TargetMode="External"/><Relationship Id="rId4" Type="http://schemas.openxmlformats.org/officeDocument/2006/relationships/hyperlink" Target="https://github.com/finos/common-domain-model/issues/2161" TargetMode="External"/><Relationship Id="rId9" Type="http://schemas.openxmlformats.org/officeDocument/2006/relationships/hyperlink" Target="https://github.com/finos/common-domain-model/issues/2504" TargetMode="Externa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finos/common-domain-model/issues/2161" TargetMode="External"/><Relationship Id="rId2" Type="http://schemas.openxmlformats.org/officeDocument/2006/relationships/hyperlink" Target="https://github.com/finos/common-domain-model/issues/2216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finos/common-domain-model/pull/2997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BE4BE0-1AD1-8091-76FB-A8DDE7A03C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11140" y="2469895"/>
            <a:ext cx="7069024" cy="1488439"/>
          </a:xfrm>
          <a:solidFill>
            <a:srgbClr val="3B5E8A"/>
          </a:solidFill>
        </p:spPr>
        <p:txBody>
          <a:bodyPr lIns="72000" tIns="72000" rIns="72000" bIns="72000" anchor="ctr" anchorCtr="0">
            <a:noAutofit/>
          </a:bodyPr>
          <a:lstStyle/>
          <a:p>
            <a:pPr marL="90170" indent="0">
              <a:buNone/>
            </a:pPr>
            <a:r>
              <a:rPr lang="en-GB" sz="2400" b="1">
                <a:solidFill>
                  <a:schemeClr val="bg1"/>
                </a:solidFill>
              </a:rPr>
              <a:t>Asset Refactor Task Force</a:t>
            </a:r>
            <a:endParaRPr lang="en-GB" sz="2400">
              <a:solidFill>
                <a:schemeClr val="bg1"/>
              </a:solidFill>
              <a:cs typeface="Calibri" panose="020F0502020204030204"/>
            </a:endParaRPr>
          </a:p>
          <a:p>
            <a:pPr marL="90170" indent="0">
              <a:buNone/>
            </a:pPr>
            <a:r>
              <a:rPr lang="en-GB" sz="2400">
                <a:solidFill>
                  <a:schemeClr val="bg1"/>
                </a:solidFill>
              </a:rPr>
              <a:t>Updates on 20 June 2024</a:t>
            </a:r>
            <a:endParaRPr lang="en-GB" sz="2400">
              <a:solidFill>
                <a:schemeClr val="bg1"/>
              </a:solidFill>
              <a:cs typeface="Calibri"/>
            </a:endParaRPr>
          </a:p>
        </p:txBody>
      </p:sp>
      <p:pic>
        <p:nvPicPr>
          <p:cNvPr id="5" name="Picture 4" descr="A blue and purple logo&#10;&#10;Description automatically generated">
            <a:extLst>
              <a:ext uri="{FF2B5EF4-FFF2-40B4-BE49-F238E27FC236}">
                <a16:creationId xmlns:a16="http://schemas.microsoft.com/office/drawing/2014/main" id="{964294F6-B0C5-1591-7122-5026E1C2E4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1834" y="2419207"/>
            <a:ext cx="3699306" cy="1539127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C8A6A8F-58BE-4E7D-0F13-9AE7385CC136}"/>
              </a:ext>
            </a:extLst>
          </p:cNvPr>
          <p:cNvSpPr/>
          <p:nvPr/>
        </p:nvSpPr>
        <p:spPr>
          <a:xfrm>
            <a:off x="62144" y="0"/>
            <a:ext cx="12038120" cy="9232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17499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CAD2B-BAC1-0158-56D9-819B9D8BA8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Release for Asset Refactoring:  Phase 1  – updated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AB426F-A328-3535-6198-3FDF62587F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6494" y="675118"/>
            <a:ext cx="5276640" cy="5751319"/>
          </a:xfrm>
        </p:spPr>
        <p:txBody>
          <a:bodyPr/>
          <a:lstStyle/>
          <a:p>
            <a:pPr marL="0" indent="0">
              <a:spcBef>
                <a:spcPts val="600"/>
              </a:spcBef>
              <a:buNone/>
            </a:pPr>
            <a:endParaRPr lang="en-GB" b="1"/>
          </a:p>
          <a:p>
            <a:pPr>
              <a:spcBef>
                <a:spcPts val="600"/>
              </a:spcBef>
            </a:pPr>
            <a:r>
              <a:rPr lang="en-GB" b="1"/>
              <a:t>Asset		</a:t>
            </a:r>
          </a:p>
          <a:p>
            <a:pPr lvl="1">
              <a:spcBef>
                <a:spcPts val="600"/>
              </a:spcBef>
            </a:pPr>
            <a:r>
              <a:rPr lang="en-GB"/>
              <a:t>Implement </a:t>
            </a:r>
            <a:r>
              <a:rPr lang="en-GB">
                <a:solidFill>
                  <a:srgbClr val="984807"/>
                </a:solidFill>
              </a:rPr>
              <a:t>Asset </a:t>
            </a:r>
            <a:r>
              <a:rPr lang="en-GB"/>
              <a:t>and</a:t>
            </a:r>
            <a:r>
              <a:rPr lang="en-GB">
                <a:solidFill>
                  <a:srgbClr val="984807"/>
                </a:solidFill>
              </a:rPr>
              <a:t> Instrument </a:t>
            </a:r>
            <a:r>
              <a:rPr lang="en-GB"/>
              <a:t>as Choice data types.</a:t>
            </a:r>
          </a:p>
          <a:p>
            <a:pPr lvl="1">
              <a:spcBef>
                <a:spcPts val="600"/>
              </a:spcBef>
            </a:pPr>
            <a:r>
              <a:rPr lang="en-GB"/>
              <a:t>Implement </a:t>
            </a:r>
            <a:r>
              <a:rPr lang="en-GB">
                <a:solidFill>
                  <a:srgbClr val="984807"/>
                </a:solidFill>
              </a:rPr>
              <a:t>InstrumentBase.</a:t>
            </a:r>
            <a:endParaRPr lang="en-GB"/>
          </a:p>
          <a:p>
            <a:pPr lvl="1">
              <a:spcBef>
                <a:spcPts val="600"/>
              </a:spcBef>
            </a:pPr>
            <a:r>
              <a:rPr lang="en-GB"/>
              <a:t>Refactor </a:t>
            </a:r>
            <a:r>
              <a:rPr lang="en-GB">
                <a:solidFill>
                  <a:srgbClr val="984807"/>
                </a:solidFill>
              </a:rPr>
              <a:t>Loan </a:t>
            </a:r>
            <a:r>
              <a:rPr lang="en-GB"/>
              <a:t>and</a:t>
            </a:r>
            <a:r>
              <a:rPr lang="en-GB">
                <a:solidFill>
                  <a:srgbClr val="984807"/>
                </a:solidFill>
              </a:rPr>
              <a:t> ListedDerivative</a:t>
            </a:r>
            <a:r>
              <a:rPr lang="en-GB"/>
              <a:t> to extend </a:t>
            </a:r>
            <a:r>
              <a:rPr lang="en-GB">
                <a:solidFill>
                  <a:srgbClr val="984807"/>
                </a:solidFill>
              </a:rPr>
              <a:t>InstrumentBase </a:t>
            </a:r>
            <a:r>
              <a:rPr lang="en-GB"/>
              <a:t>rather than </a:t>
            </a:r>
            <a:r>
              <a:rPr lang="en-GB">
                <a:solidFill>
                  <a:srgbClr val="984807"/>
                </a:solidFill>
              </a:rPr>
              <a:t>AssetBase.</a:t>
            </a:r>
          </a:p>
          <a:p>
            <a:pPr lvl="1">
              <a:spcBef>
                <a:spcPts val="600"/>
              </a:spcBef>
            </a:pPr>
            <a:endParaRPr lang="en-GB"/>
          </a:p>
          <a:p>
            <a:pPr marL="0" indent="0">
              <a:spcBef>
                <a:spcPts val="600"/>
              </a:spcBef>
              <a:buNone/>
            </a:pPr>
            <a:endParaRPr lang="en-GB"/>
          </a:p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9ECC1E-9E96-8547-2F24-CC835F3D8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</a:t>
            </a:r>
            <a:fld id="{BF689438-0CE8-CD40-AC3D-D8BB5199B61A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2384A11-322A-F1A5-6167-0C7F576B5C56}"/>
              </a:ext>
            </a:extLst>
          </p:cNvPr>
          <p:cNvSpPr txBox="1"/>
          <p:nvPr/>
        </p:nvSpPr>
        <p:spPr>
          <a:xfrm>
            <a:off x="302104" y="2551119"/>
            <a:ext cx="5477854" cy="36317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b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choice</a:t>
            </a: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Asset:  </a:t>
            </a:r>
            <a:r>
              <a:rPr lang="en-US" sz="1000" b="0">
                <a:solidFill>
                  <a:srgbClr val="0096A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&lt;"An Asset is defined something that can be owned and transferred in the financial markets. As a choice data type, one and only one of the  attributes must be used. Cash: An Asset that consists solely of a monetary holding in a currency. Commodity: An Asset comprised of raw or refined materials or agricultural products, eg gold, oil or wheat. DigitalAsset An Asset that exists only in digital form, eg Bitcoin or Ethereum; excludes the digital representation of other Assets. Instrument: An asset that is issued by one party to one or more others; Instrument is also a choice data type."&gt;</a:t>
            </a:r>
            <a:endParaRPr lang="en-US" sz="1000" b="0">
              <a:solidFill>
                <a:srgbClr val="0D0D0D"/>
              </a:solidFill>
              <a:effectLst/>
              <a:highlight>
                <a:srgbClr val="FFFFFF"/>
              </a:highlight>
              <a:latin typeface="Lucida Console" panose="020B0609040504020204" pitchFamily="49" charset="0"/>
            </a:endParaRPr>
          </a:p>
          <a:p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    Cash</a:t>
            </a:r>
          </a:p>
          <a:p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    Commodity</a:t>
            </a:r>
          </a:p>
          <a:p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    DigitalAsset</a:t>
            </a:r>
          </a:p>
          <a:p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    Instrument</a:t>
            </a:r>
          </a:p>
          <a:p>
            <a:b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</a:br>
            <a:r>
              <a:rPr lang="en-US" sz="1000" b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choice</a:t>
            </a: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Instrument:  </a:t>
            </a:r>
            <a:r>
              <a:rPr lang="en-US" sz="1000" b="0">
                <a:solidFill>
                  <a:srgbClr val="0096A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&lt;"A type of Asset that is issued by one party to one or more others. ListedDerivative: A securitized derivative on another asset that is created by an exchange. Loan: An Asset that represents a loan or borrow obligation. Security: An Asset that is issued by a party to be held by or transferred to others."&gt;</a:t>
            </a:r>
            <a:endParaRPr lang="en-US" sz="1000" b="0">
              <a:solidFill>
                <a:srgbClr val="0D0D0D"/>
              </a:solidFill>
              <a:effectLst/>
              <a:highlight>
                <a:srgbClr val="FFFFFF"/>
              </a:highlight>
              <a:latin typeface="Lucida Console" panose="020B0609040504020204" pitchFamily="49" charset="0"/>
            </a:endParaRPr>
          </a:p>
          <a:p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    ListedDerivative </a:t>
            </a:r>
          </a:p>
          <a:p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    Loan</a:t>
            </a:r>
          </a:p>
          <a:p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    Security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7D28790-B0B3-9440-45DD-1F314693C7F8}"/>
              </a:ext>
            </a:extLst>
          </p:cNvPr>
          <p:cNvSpPr txBox="1"/>
          <p:nvPr/>
        </p:nvSpPr>
        <p:spPr>
          <a:xfrm>
            <a:off x="6503349" y="1786071"/>
            <a:ext cx="5225345" cy="4486542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r>
              <a:rPr lang="en-US" sz="1000" b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type</a:t>
            </a: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AssetBase:  </a:t>
            </a:r>
          </a:p>
          <a:p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    </a:t>
            </a:r>
            <a:r>
              <a:rPr lang="en-US" sz="1000" b="1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identifier</a:t>
            </a: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AssetIdentifier (</a:t>
            </a:r>
            <a:r>
              <a:rPr lang="en-US" sz="1000" b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0</a:t>
            </a: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..</a:t>
            </a:r>
            <a:r>
              <a:rPr lang="en-US" sz="1000" b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*</a:t>
            </a: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)  </a:t>
            </a:r>
          </a:p>
          <a:p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    taxonomy Taxonomy (</a:t>
            </a:r>
            <a:r>
              <a:rPr lang="en-US" sz="1000" b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0</a:t>
            </a: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..</a:t>
            </a:r>
            <a:r>
              <a:rPr lang="en-US" sz="1000" b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1</a:t>
            </a: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) </a:t>
            </a:r>
          </a:p>
          <a:p>
            <a:endParaRPr lang="en-US" sz="1000" b="0">
              <a:solidFill>
                <a:srgbClr val="CC1598"/>
              </a:solidFill>
              <a:effectLst/>
              <a:highlight>
                <a:srgbClr val="FFFFFF"/>
              </a:highlight>
              <a:latin typeface="Lucida Console" panose="020B0609040504020204" pitchFamily="49" charset="0"/>
            </a:endParaRPr>
          </a:p>
          <a:p>
            <a:r>
              <a:rPr lang="en-US" sz="1000" b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type</a:t>
            </a: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InstrumentBase </a:t>
            </a:r>
            <a:r>
              <a:rPr lang="en-US" sz="1000" b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extends</a:t>
            </a: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AssetBase:  </a:t>
            </a:r>
          </a:p>
          <a:p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    isExchangeListed boolean (</a:t>
            </a:r>
            <a:r>
              <a:rPr lang="en-US" sz="1000" b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1</a:t>
            </a: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..</a:t>
            </a:r>
            <a:r>
              <a:rPr lang="en-US" sz="1000" b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1</a:t>
            </a: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)  </a:t>
            </a:r>
          </a:p>
          <a:p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    </a:t>
            </a:r>
            <a:r>
              <a:rPr lang="en-US" sz="1000" b="1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exchange</a:t>
            </a: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LegalEntity (</a:t>
            </a:r>
            <a:r>
              <a:rPr lang="en-US" sz="1000" b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0</a:t>
            </a: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..</a:t>
            </a:r>
            <a:r>
              <a:rPr lang="en-US" sz="1000" b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*</a:t>
            </a: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)  </a:t>
            </a:r>
          </a:p>
          <a:p>
            <a:endParaRPr lang="en-US" sz="1000">
              <a:solidFill>
                <a:srgbClr val="0D0D0D"/>
              </a:solidFill>
              <a:highlight>
                <a:srgbClr val="FFFFFF"/>
              </a:highlight>
              <a:latin typeface="Lucida Console" panose="020B0609040504020204" pitchFamily="49" charset="0"/>
            </a:endParaRPr>
          </a:p>
          <a:p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    </a:t>
            </a:r>
            <a:r>
              <a:rPr lang="en-US" sz="1000" b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condition</a:t>
            </a: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ExchangeListed:  </a:t>
            </a:r>
          </a:p>
          <a:p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        </a:t>
            </a:r>
            <a:r>
              <a:rPr lang="en-US" sz="1000" b="1" i="1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if</a:t>
            </a: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isExchangeListed</a:t>
            </a:r>
          </a:p>
          <a:p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        </a:t>
            </a:r>
            <a:r>
              <a:rPr lang="en-US" sz="1000" b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then</a:t>
            </a: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</a:t>
            </a:r>
            <a:r>
              <a:rPr lang="en-US" sz="1000" b="1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exchange</a:t>
            </a: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</a:t>
            </a:r>
            <a:r>
              <a:rPr lang="en-US" sz="1000" b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exists</a:t>
            </a:r>
            <a:endParaRPr lang="en-US" sz="1000" b="0">
              <a:solidFill>
                <a:srgbClr val="0D0D0D"/>
              </a:solidFill>
              <a:effectLst/>
              <a:highlight>
                <a:srgbClr val="FFFFFF"/>
              </a:highlight>
              <a:latin typeface="Lucida Console" panose="020B0609040504020204" pitchFamily="49" charset="0"/>
            </a:endParaRPr>
          </a:p>
          <a:p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        </a:t>
            </a:r>
            <a:r>
              <a:rPr lang="en-US" sz="1000" b="1" i="1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else</a:t>
            </a: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</a:t>
            </a:r>
            <a:r>
              <a:rPr lang="en-US" sz="1000" b="1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exchange</a:t>
            </a: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</a:t>
            </a:r>
            <a:r>
              <a:rPr lang="en-US" sz="1000" b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is</a:t>
            </a: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</a:t>
            </a:r>
            <a:r>
              <a:rPr lang="en-US" sz="1000" b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absent</a:t>
            </a:r>
          </a:p>
          <a:p>
            <a:endParaRPr lang="en-US" sz="1000" b="0">
              <a:solidFill>
                <a:srgbClr val="CC1598"/>
              </a:solidFill>
              <a:effectLst/>
              <a:highlight>
                <a:srgbClr val="FFFFFF"/>
              </a:highlight>
              <a:latin typeface="Lucida Console" panose="020B0609040504020204" pitchFamily="49" charset="0"/>
            </a:endParaRPr>
          </a:p>
          <a:p>
            <a:r>
              <a:rPr lang="en-US" sz="1000" b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type</a:t>
            </a: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Loan </a:t>
            </a:r>
            <a:r>
              <a:rPr lang="en-US" sz="1000" b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extends</a:t>
            </a: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InstrumentBase:</a:t>
            </a:r>
          </a:p>
          <a:p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    </a:t>
            </a:r>
            <a:r>
              <a:rPr lang="en-US" sz="1000" b="1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borrower</a:t>
            </a: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LegalEntity (</a:t>
            </a:r>
            <a:r>
              <a:rPr lang="en-US" sz="1000" b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0</a:t>
            </a: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..</a:t>
            </a:r>
            <a:r>
              <a:rPr lang="en-US" sz="1000" b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*</a:t>
            </a: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) </a:t>
            </a:r>
          </a:p>
          <a:p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    lien string (</a:t>
            </a:r>
            <a:r>
              <a:rPr lang="en-US" sz="1000" b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0</a:t>
            </a: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..</a:t>
            </a:r>
            <a:r>
              <a:rPr lang="en-US" sz="1000" b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1</a:t>
            </a: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) </a:t>
            </a:r>
          </a:p>
          <a:p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    facilityType string (</a:t>
            </a:r>
            <a:r>
              <a:rPr lang="en-US" sz="1000" b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0</a:t>
            </a: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..</a:t>
            </a:r>
            <a:r>
              <a:rPr lang="en-US" sz="1000" b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1</a:t>
            </a: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) </a:t>
            </a:r>
          </a:p>
          <a:p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    creditAgreementDate date (</a:t>
            </a:r>
            <a:r>
              <a:rPr lang="en-US" sz="1000" b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0</a:t>
            </a: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..</a:t>
            </a:r>
            <a:r>
              <a:rPr lang="en-US" sz="1000" b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1</a:t>
            </a: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) </a:t>
            </a:r>
          </a:p>
          <a:p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    tranche string (</a:t>
            </a:r>
            <a:r>
              <a:rPr lang="en-US" sz="1000" b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0</a:t>
            </a: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..</a:t>
            </a:r>
            <a:r>
              <a:rPr lang="en-US" sz="1000" b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1</a:t>
            </a: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)</a:t>
            </a:r>
          </a:p>
          <a:p>
            <a:endParaRPr lang="en-US" sz="1000">
              <a:solidFill>
                <a:srgbClr val="0D0D0D"/>
              </a:solidFill>
              <a:highlight>
                <a:srgbClr val="FFFFFF"/>
              </a:highlight>
              <a:latin typeface="Lucida Console" panose="020B0609040504020204" pitchFamily="49" charset="0"/>
            </a:endParaRPr>
          </a:p>
          <a:p>
            <a:r>
              <a:rPr lang="en-US" sz="1000" b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type</a:t>
            </a: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ListedDerivative </a:t>
            </a:r>
            <a:r>
              <a:rPr lang="en-US" sz="1000" b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extends</a:t>
            </a: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InstrumentBase:</a:t>
            </a:r>
          </a:p>
          <a:p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    expiration string (</a:t>
            </a:r>
            <a:r>
              <a:rPr lang="en-US" sz="1000" b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1</a:t>
            </a: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..</a:t>
            </a:r>
            <a:r>
              <a:rPr lang="en-US" sz="1000" b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1</a:t>
            </a: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)</a:t>
            </a:r>
          </a:p>
          <a:p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    optionType OptionTypeEnum (</a:t>
            </a:r>
            <a:r>
              <a:rPr lang="en-US" sz="1000" b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0</a:t>
            </a: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..</a:t>
            </a:r>
            <a:r>
              <a:rPr lang="en-US" sz="1000" b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1</a:t>
            </a: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)</a:t>
            </a:r>
          </a:p>
          <a:p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    strike string (</a:t>
            </a:r>
            <a:r>
              <a:rPr lang="en-US" sz="1000" b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0</a:t>
            </a: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..</a:t>
            </a:r>
            <a:r>
              <a:rPr lang="en-US" sz="1000" b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1</a:t>
            </a: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)</a:t>
            </a:r>
          </a:p>
          <a:p>
            <a:endParaRPr lang="en-US" sz="1000" b="0">
              <a:solidFill>
                <a:srgbClr val="0D0D0D"/>
              </a:solidFill>
              <a:effectLst/>
              <a:highlight>
                <a:srgbClr val="FFFFFF"/>
              </a:highlight>
              <a:latin typeface="Lucida Console" panose="020B0609040504020204" pitchFamily="49" charset="0"/>
            </a:endParaRPr>
          </a:p>
          <a:p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    </a:t>
            </a:r>
            <a:r>
              <a:rPr lang="en-US" sz="1000" b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condition</a:t>
            </a: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Options:  </a:t>
            </a:r>
          </a:p>
          <a:p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        </a:t>
            </a:r>
            <a:r>
              <a:rPr lang="en-US" sz="1000" b="1" i="1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if</a:t>
            </a: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optionType </a:t>
            </a:r>
            <a:r>
              <a:rPr lang="en-US" sz="1000" b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exists</a:t>
            </a:r>
            <a:endParaRPr lang="en-US" sz="1000" b="0">
              <a:solidFill>
                <a:srgbClr val="0D0D0D"/>
              </a:solidFill>
              <a:effectLst/>
              <a:highlight>
                <a:srgbClr val="FFFFFF"/>
              </a:highlight>
              <a:latin typeface="Lucida Console" panose="020B0609040504020204" pitchFamily="49" charset="0"/>
            </a:endParaRPr>
          </a:p>
          <a:p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        </a:t>
            </a:r>
            <a:r>
              <a:rPr lang="en-US" sz="1000" b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then </a:t>
            </a: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strike </a:t>
            </a:r>
            <a:r>
              <a:rPr lang="en-US" sz="1000" b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exists</a:t>
            </a:r>
            <a:endParaRPr lang="en-US" sz="1000" b="0">
              <a:solidFill>
                <a:srgbClr val="0D0D0D"/>
              </a:solidFill>
              <a:effectLst/>
              <a:highlight>
                <a:srgbClr val="FFFFFF"/>
              </a:highlight>
              <a:latin typeface="Lucida Console" panose="020B0609040504020204" pitchFamily="49" charset="0"/>
            </a:endParaRPr>
          </a:p>
          <a:p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        </a:t>
            </a:r>
            <a:r>
              <a:rPr lang="en-US" sz="1000" b="1" i="1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else </a:t>
            </a: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strike </a:t>
            </a:r>
            <a:r>
              <a:rPr lang="en-US" sz="1000" b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is</a:t>
            </a: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</a:t>
            </a:r>
            <a:r>
              <a:rPr lang="en-US" sz="1000" b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absent</a:t>
            </a:r>
            <a:endParaRPr lang="en-US" sz="1000" b="0">
              <a:solidFill>
                <a:srgbClr val="0D0D0D"/>
              </a:solidFill>
              <a:effectLst/>
              <a:highlight>
                <a:srgbClr val="FFFFFF"/>
              </a:highlight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54495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CAD2B-BAC1-0158-56D9-819B9D8BA8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Release for Asset Refactoring:  Phase 1  – updated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AB426F-A328-3535-6198-3FDF62587F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6494" y="675118"/>
            <a:ext cx="5276640" cy="5751319"/>
          </a:xfrm>
        </p:spPr>
        <p:txBody>
          <a:bodyPr/>
          <a:lstStyle/>
          <a:p>
            <a:pPr marL="0" indent="0">
              <a:spcBef>
                <a:spcPts val="600"/>
              </a:spcBef>
              <a:buNone/>
            </a:pPr>
            <a:endParaRPr lang="en-GB" b="1" dirty="0"/>
          </a:p>
          <a:p>
            <a:pPr>
              <a:spcBef>
                <a:spcPts val="600"/>
              </a:spcBef>
            </a:pPr>
            <a:r>
              <a:rPr lang="en-GB" b="1"/>
              <a:t>Identifier		</a:t>
            </a:r>
            <a:r>
              <a:rPr lang="en-GB"/>
              <a:t> </a:t>
            </a:r>
            <a:endParaRPr lang="en-GB" b="1"/>
          </a:p>
          <a:p>
            <a:pPr lvl="1">
              <a:spcBef>
                <a:spcPts val="600"/>
              </a:spcBef>
            </a:pPr>
            <a:r>
              <a:rPr lang="en-GB"/>
              <a:t>Asset data types use the new </a:t>
            </a:r>
            <a:r>
              <a:rPr lang="en-GB">
                <a:solidFill>
                  <a:srgbClr val="984807"/>
                </a:solidFill>
              </a:rPr>
              <a:t>AssetIdentifier</a:t>
            </a:r>
            <a:r>
              <a:rPr lang="en-GB"/>
              <a:t> via </a:t>
            </a:r>
            <a:r>
              <a:rPr lang="en-GB">
                <a:solidFill>
                  <a:srgbClr val="984807"/>
                </a:solidFill>
              </a:rPr>
              <a:t>AssetBase</a:t>
            </a:r>
            <a:r>
              <a:rPr lang="en-GB"/>
              <a:t> (in the CDM 6.0.0-dev46 release).</a:t>
            </a:r>
          </a:p>
          <a:p>
            <a:pPr>
              <a:spcBef>
                <a:spcPts val="600"/>
              </a:spcBef>
            </a:pPr>
            <a:endParaRPr lang="en-GB" b="1"/>
          </a:p>
          <a:p>
            <a:pPr>
              <a:spcBef>
                <a:spcPts val="600"/>
              </a:spcBef>
            </a:pPr>
            <a:r>
              <a:rPr lang="en-GB" b="1"/>
              <a:t>Transfer</a:t>
            </a:r>
            <a:r>
              <a:rPr lang="en-GB" dirty="0"/>
              <a:t>		</a:t>
            </a:r>
          </a:p>
          <a:p>
            <a:pPr lvl="1">
              <a:spcBef>
                <a:spcPts val="600"/>
              </a:spcBef>
            </a:pPr>
            <a:r>
              <a:rPr lang="en-GB"/>
              <a:t>Refactor </a:t>
            </a:r>
            <a:r>
              <a:rPr lang="en-GB" dirty="0">
                <a:solidFill>
                  <a:srgbClr val="984807"/>
                </a:solidFill>
              </a:rPr>
              <a:t>Transfer</a:t>
            </a:r>
            <a:r>
              <a:rPr lang="en-GB" dirty="0"/>
              <a:t> to act upon an </a:t>
            </a:r>
            <a:r>
              <a:rPr lang="en-GB" dirty="0">
                <a:solidFill>
                  <a:srgbClr val="984807"/>
                </a:solidFill>
              </a:rPr>
              <a:t>Asset</a:t>
            </a:r>
            <a:r>
              <a:rPr lang="en-GB"/>
              <a:t>, not </a:t>
            </a:r>
            <a:r>
              <a:rPr lang="en-GB">
                <a:solidFill>
                  <a:srgbClr val="984807"/>
                </a:solidFill>
              </a:rPr>
              <a:t>Observable</a:t>
            </a:r>
            <a:r>
              <a:rPr lang="en-GB"/>
              <a:t> (changed in TransferBase).</a:t>
            </a:r>
          </a:p>
          <a:p>
            <a:pPr lvl="1">
              <a:spcBef>
                <a:spcPts val="600"/>
              </a:spcBef>
            </a:pPr>
            <a:r>
              <a:rPr lang="en-GB"/>
              <a:t>Update the function </a:t>
            </a:r>
            <a:r>
              <a:rPr lang="en-GB">
                <a:solidFill>
                  <a:srgbClr val="984807"/>
                </a:solidFill>
              </a:rPr>
              <a:t>Qualify_SecuritySettlement </a:t>
            </a:r>
            <a:r>
              <a:rPr lang="en-GB"/>
              <a:t>to reflect new position of </a:t>
            </a:r>
            <a:r>
              <a:rPr lang="en-GB">
                <a:solidFill>
                  <a:srgbClr val="984807"/>
                </a:solidFill>
              </a:rPr>
              <a:t>Security</a:t>
            </a:r>
            <a:r>
              <a:rPr lang="en-GB"/>
              <a:t> in </a:t>
            </a:r>
            <a:r>
              <a:rPr lang="en-GB">
                <a:solidFill>
                  <a:srgbClr val="984807"/>
                </a:solidFill>
              </a:rPr>
              <a:t>Asset</a:t>
            </a:r>
            <a:r>
              <a:rPr lang="en-GB"/>
              <a:t>.</a:t>
            </a:r>
          </a:p>
          <a:p>
            <a:pPr lvl="1">
              <a:spcBef>
                <a:spcPts val="600"/>
              </a:spcBef>
            </a:pPr>
            <a:r>
              <a:rPr lang="en-GB"/>
              <a:t>Update the function </a:t>
            </a:r>
            <a:r>
              <a:rPr lang="en-GB">
                <a:solidFill>
                  <a:srgbClr val="984807"/>
                </a:solidFill>
              </a:rPr>
              <a:t>Qualify_SecurityTransfer </a:t>
            </a:r>
            <a:r>
              <a:rPr lang="en-GB"/>
              <a:t>to reflect new position of </a:t>
            </a:r>
            <a:r>
              <a:rPr lang="en-GB">
                <a:solidFill>
                  <a:srgbClr val="984807"/>
                </a:solidFill>
              </a:rPr>
              <a:t>Security</a:t>
            </a:r>
            <a:r>
              <a:rPr lang="en-GB"/>
              <a:t> in </a:t>
            </a:r>
            <a:r>
              <a:rPr lang="en-GB">
                <a:solidFill>
                  <a:srgbClr val="984807"/>
                </a:solidFill>
              </a:rPr>
              <a:t>Asset</a:t>
            </a:r>
            <a:r>
              <a:rPr lang="en-GB"/>
              <a:t>.</a:t>
            </a:r>
          </a:p>
          <a:p>
            <a:pPr marL="176213" lvl="1" indent="0">
              <a:spcBef>
                <a:spcPts val="600"/>
              </a:spcBef>
              <a:buNone/>
            </a:pPr>
            <a:endParaRPr lang="en-GB"/>
          </a:p>
          <a:p>
            <a:r>
              <a:rPr lang="en-US" b="1"/>
              <a:t>SettlementCommitment</a:t>
            </a:r>
            <a:r>
              <a:rPr lang="en-US"/>
              <a:t>	 </a:t>
            </a:r>
            <a:endParaRPr lang="en-US">
              <a:highlight>
                <a:srgbClr val="FFFF00"/>
              </a:highlight>
            </a:endParaRPr>
          </a:p>
          <a:p>
            <a:pPr lvl="1"/>
            <a:r>
              <a:rPr lang="en-US"/>
              <a:t>Create </a:t>
            </a:r>
            <a:r>
              <a:rPr lang="en-US">
                <a:solidFill>
                  <a:srgbClr val="984807"/>
                </a:solidFill>
              </a:rPr>
              <a:t>InstrumentProduct</a:t>
            </a:r>
            <a:r>
              <a:rPr lang="en-US"/>
              <a:t> as a type of </a:t>
            </a:r>
            <a:r>
              <a:rPr lang="en-US">
                <a:solidFill>
                  <a:srgbClr val="984807"/>
                </a:solidFill>
              </a:rPr>
              <a:t>Product</a:t>
            </a:r>
            <a:r>
              <a:rPr lang="en-US"/>
              <a:t> which is an </a:t>
            </a:r>
            <a:r>
              <a:rPr lang="en-US">
                <a:solidFill>
                  <a:srgbClr val="984807"/>
                </a:solidFill>
              </a:rPr>
              <a:t>Instrument</a:t>
            </a:r>
            <a:r>
              <a:rPr lang="en-US"/>
              <a:t> asset (eg security, loan or listed derivative) with added </a:t>
            </a:r>
            <a:r>
              <a:rPr lang="en-US">
                <a:solidFill>
                  <a:srgbClr val="984807"/>
                </a:solidFill>
              </a:rPr>
              <a:t>EconomicTerms</a:t>
            </a:r>
            <a:r>
              <a:rPr lang="en-US"/>
              <a:t>.</a:t>
            </a:r>
          </a:p>
          <a:p>
            <a:pPr lvl="1"/>
            <a:r>
              <a:rPr lang="en-US"/>
              <a:t>Create </a:t>
            </a:r>
            <a:r>
              <a:rPr lang="en-US">
                <a:solidFill>
                  <a:srgbClr val="984807"/>
                </a:solidFill>
              </a:rPr>
              <a:t>TransferableProduct</a:t>
            </a:r>
            <a:r>
              <a:rPr lang="en-US"/>
              <a:t> which is either an </a:t>
            </a:r>
            <a:r>
              <a:rPr lang="en-US">
                <a:solidFill>
                  <a:srgbClr val="984807"/>
                </a:solidFill>
              </a:rPr>
              <a:t>Asset</a:t>
            </a:r>
            <a:r>
              <a:rPr lang="en-US"/>
              <a:t> or an </a:t>
            </a:r>
            <a:r>
              <a:rPr lang="en-US">
                <a:solidFill>
                  <a:srgbClr val="984807"/>
                </a:solidFill>
              </a:rPr>
              <a:t>InstrumentProduct</a:t>
            </a:r>
            <a:r>
              <a:rPr lang="en-US"/>
              <a:t>.</a:t>
            </a:r>
          </a:p>
          <a:p>
            <a:pPr lvl="1"/>
            <a:r>
              <a:rPr lang="en-US"/>
              <a:t>Create a simple new commitment data type – </a:t>
            </a:r>
            <a:r>
              <a:rPr lang="en-US">
                <a:solidFill>
                  <a:srgbClr val="984807"/>
                </a:solidFill>
              </a:rPr>
              <a:t>SettlementCommitment</a:t>
            </a:r>
            <a:r>
              <a:rPr lang="en-US"/>
              <a:t> – for cash settlement which contains the attribute </a:t>
            </a:r>
            <a:r>
              <a:rPr lang="en-US">
                <a:solidFill>
                  <a:srgbClr val="984807"/>
                </a:solidFill>
              </a:rPr>
              <a:t>TransferableProduct</a:t>
            </a:r>
            <a:r>
              <a:rPr lang="en-US"/>
              <a:t>. </a:t>
            </a:r>
          </a:p>
          <a:p>
            <a:pPr lvl="1"/>
            <a:r>
              <a:rPr lang="en-US"/>
              <a:t>No changes to other constructs and modelling of payouts.</a:t>
            </a:r>
          </a:p>
          <a:p>
            <a:pPr lvl="1">
              <a:spcBef>
                <a:spcPts val="600"/>
              </a:spcBef>
            </a:pPr>
            <a:endParaRPr lang="en-GB" dirty="0"/>
          </a:p>
          <a:p>
            <a:pPr lvl="1">
              <a:spcBef>
                <a:spcPts val="600"/>
              </a:spcBef>
            </a:pPr>
            <a:endParaRPr lang="en-GB" dirty="0"/>
          </a:p>
          <a:p>
            <a:pPr marL="0" indent="0">
              <a:spcBef>
                <a:spcPts val="600"/>
              </a:spcBef>
              <a:buNone/>
            </a:pP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9ECC1E-9E96-8547-2F24-CC835F3D8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</a:t>
            </a:r>
            <a:fld id="{BF689438-0CE8-CD40-AC3D-D8BB5199B61A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68F44F7-C47F-3962-886F-2273A69E686C}"/>
              </a:ext>
            </a:extLst>
          </p:cNvPr>
          <p:cNvSpPr txBox="1"/>
          <p:nvPr/>
        </p:nvSpPr>
        <p:spPr>
          <a:xfrm>
            <a:off x="6568868" y="1958523"/>
            <a:ext cx="5159826" cy="13542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b="1">
                <a:solidFill>
                  <a:srgbClr val="3A4A6A"/>
                </a:solidFill>
              </a:rPr>
              <a:t>Example of change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en-GB" sz="1400">
                <a:solidFill>
                  <a:srgbClr val="3A4A6A"/>
                </a:solidFill>
              </a:rPr>
              <a:t>Before</a:t>
            </a:r>
          </a:p>
          <a:p>
            <a:r>
              <a:rPr lang="en-GB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transfer </a:t>
            </a:r>
            <a:r>
              <a:rPr lang="en-GB" sz="1000" b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-&gt;</a:t>
            </a:r>
            <a:r>
              <a:rPr lang="en-GB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observable </a:t>
            </a:r>
            <a:r>
              <a:rPr lang="en-GB" sz="1000" b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-&gt;</a:t>
            </a:r>
            <a:r>
              <a:rPr lang="en-GB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productIdentifier</a:t>
            </a:r>
            <a:endParaRPr lang="en-GB" sz="1000">
              <a:solidFill>
                <a:srgbClr val="0D0D0D"/>
              </a:solidFill>
              <a:highlight>
                <a:srgbClr val="FFFFFF"/>
              </a:highlight>
              <a:latin typeface="Lucida Console" panose="020B0609040504020204" pitchFamily="49" charset="0"/>
            </a:endParaRPr>
          </a:p>
          <a:p>
            <a:endParaRPr lang="en-GB" sz="1000" b="0">
              <a:solidFill>
                <a:srgbClr val="0D0D0D"/>
              </a:solidFill>
              <a:effectLst/>
              <a:highlight>
                <a:srgbClr val="FFFFFF"/>
              </a:highlight>
              <a:latin typeface="Lucida Console" panose="020B0609040504020204" pitchFamily="49" charset="0"/>
            </a:endParaRP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en-GB" sz="1400">
                <a:solidFill>
                  <a:srgbClr val="3A4A6A"/>
                </a:solidFill>
              </a:rPr>
              <a:t>After</a:t>
            </a:r>
          </a:p>
          <a:p>
            <a:r>
              <a:rPr lang="en-GB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transfer </a:t>
            </a:r>
            <a:r>
              <a:rPr lang="en-GB" sz="1000" b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-&gt;</a:t>
            </a:r>
            <a:r>
              <a:rPr lang="en-GB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asset </a:t>
            </a:r>
            <a:r>
              <a:rPr lang="en-GB" sz="1000" b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-&gt;</a:t>
            </a:r>
            <a:r>
              <a:rPr lang="en-GB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Instrument </a:t>
            </a:r>
            <a:r>
              <a:rPr lang="en-GB" sz="1000" b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-&gt;</a:t>
            </a:r>
            <a:r>
              <a:rPr lang="en-GB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Security </a:t>
            </a:r>
            <a:r>
              <a:rPr lang="en-GB" sz="1000" b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-&gt;</a:t>
            </a:r>
            <a:r>
              <a:rPr lang="en-GB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</a:t>
            </a:r>
            <a:r>
              <a:rPr lang="en-GB" sz="1000" b="1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productIdentifier</a:t>
            </a:r>
            <a:endParaRPr lang="en-GB" sz="1000" b="0">
              <a:solidFill>
                <a:srgbClr val="0D0D0D"/>
              </a:solidFill>
              <a:effectLst/>
              <a:highlight>
                <a:srgbClr val="FFFFFF"/>
              </a:highlight>
              <a:latin typeface="Lucida Console" panose="020B0609040504020204" pitchFamily="49" charset="0"/>
            </a:endParaRPr>
          </a:p>
          <a:p>
            <a:endParaRPr lang="en-GB" sz="1000" b="0">
              <a:solidFill>
                <a:srgbClr val="0D0D0D"/>
              </a:solidFill>
              <a:effectLst/>
              <a:highlight>
                <a:srgbClr val="FFFFFF"/>
              </a:highlight>
              <a:latin typeface="Lucida Console" panose="020B0609040504020204" pitchFamily="49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D37BC26-95A1-182E-2E10-FE3EE74A616F}"/>
              </a:ext>
            </a:extLst>
          </p:cNvPr>
          <p:cNvSpPr txBox="1"/>
          <p:nvPr/>
        </p:nvSpPr>
        <p:spPr>
          <a:xfrm>
            <a:off x="6568868" y="4015777"/>
            <a:ext cx="4258720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 sz="1000">
              <a:solidFill>
                <a:srgbClr val="0D0D0D"/>
              </a:solidFill>
              <a:highlight>
                <a:srgbClr val="FFFFFF"/>
              </a:highlight>
              <a:latin typeface="Lucida Console" panose="020B0609040504020204" pitchFamily="49" charset="0"/>
            </a:endParaRPr>
          </a:p>
          <a:p>
            <a:r>
              <a:rPr lang="en-US" sz="1000" b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type</a:t>
            </a: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TransferableProduct:  </a:t>
            </a:r>
          </a:p>
          <a:p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    asset Asset (</a:t>
            </a:r>
            <a:r>
              <a:rPr lang="en-US" sz="1000" b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1</a:t>
            </a: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..</a:t>
            </a:r>
            <a:r>
              <a:rPr lang="en-US" sz="1000" b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1</a:t>
            </a: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)</a:t>
            </a:r>
          </a:p>
          <a:p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    economicTerms EconomicTerms (</a:t>
            </a:r>
            <a:r>
              <a:rPr lang="en-US" sz="1000" b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0</a:t>
            </a: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..</a:t>
            </a:r>
            <a:r>
              <a:rPr lang="en-US" sz="1000" b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1</a:t>
            </a: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)</a:t>
            </a:r>
          </a:p>
          <a:p>
            <a:endParaRPr lang="en-US" sz="1000" b="0">
              <a:solidFill>
                <a:srgbClr val="CC1598"/>
              </a:solidFill>
              <a:effectLst/>
              <a:highlight>
                <a:srgbClr val="FFFFFF"/>
              </a:highlight>
              <a:latin typeface="Lucida Console" panose="020B0609040504020204" pitchFamily="49" charset="0"/>
            </a:endParaRPr>
          </a:p>
          <a:p>
            <a:r>
              <a:rPr lang="en-US" sz="1000" b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type</a:t>
            </a: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SettlementCommitment </a:t>
            </a:r>
            <a:r>
              <a:rPr lang="en-US" sz="1000" b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extends</a:t>
            </a: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PayoutBase:</a:t>
            </a:r>
          </a:p>
          <a:p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    transferableProduct TransferableProduct (</a:t>
            </a:r>
            <a:r>
              <a:rPr lang="en-US" sz="1000" b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1</a:t>
            </a: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..</a:t>
            </a:r>
            <a:r>
              <a:rPr lang="en-US" sz="1000" b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1</a:t>
            </a: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2279263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A408A39A-B232-3883-F45C-6C0F1B0F3A46}"/>
              </a:ext>
            </a:extLst>
          </p:cNvPr>
          <p:cNvSpPr txBox="1"/>
          <p:nvPr/>
        </p:nvSpPr>
        <p:spPr>
          <a:xfrm>
            <a:off x="6005149" y="1336119"/>
            <a:ext cx="6097464" cy="51706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b="0" dirty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type</a:t>
            </a:r>
            <a:r>
              <a:rPr lang="en-US" sz="1000" b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</a:t>
            </a:r>
            <a:r>
              <a:rPr lang="en-US" sz="1000" b="0" dirty="0" err="1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IndexBase</a:t>
            </a:r>
            <a:r>
              <a:rPr lang="en-US" sz="1000" b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</a:t>
            </a:r>
            <a:r>
              <a:rPr lang="en-US" sz="1000" b="0" dirty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extends</a:t>
            </a:r>
            <a:r>
              <a:rPr lang="en-US" sz="1000" b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Identifier: </a:t>
            </a:r>
            <a:r>
              <a:rPr lang="en-US" sz="1000" b="0" dirty="0">
                <a:solidFill>
                  <a:srgbClr val="0096A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&lt;"Identifies an index by referencing a product identifier."&gt;</a:t>
            </a:r>
            <a:endParaRPr lang="en-US" sz="1000" b="0" dirty="0">
              <a:solidFill>
                <a:srgbClr val="0D0D0D"/>
              </a:solidFill>
              <a:effectLst/>
              <a:highlight>
                <a:srgbClr val="FFFFFF"/>
              </a:highlight>
              <a:latin typeface="Lucida Console" panose="020B0609040504020204" pitchFamily="49" charset="0"/>
            </a:endParaRPr>
          </a:p>
          <a:p>
            <a:r>
              <a:rPr lang="en-US" sz="1000" b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    name string (</a:t>
            </a:r>
            <a:r>
              <a:rPr lang="en-US" sz="1000" b="0" dirty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0</a:t>
            </a:r>
            <a:r>
              <a:rPr lang="en-US" sz="1000" b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..</a:t>
            </a:r>
            <a:r>
              <a:rPr lang="en-US" sz="1000" b="0" dirty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1</a:t>
            </a:r>
            <a:r>
              <a:rPr lang="en-US" sz="1000" b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)  </a:t>
            </a:r>
            <a:r>
              <a:rPr lang="en-US" sz="1000" b="0" dirty="0">
                <a:solidFill>
                  <a:srgbClr val="0096A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&lt;"A description of the Index."&gt;</a:t>
            </a:r>
            <a:endParaRPr lang="en-US" sz="1000" b="0" dirty="0">
              <a:solidFill>
                <a:srgbClr val="0D0D0D"/>
              </a:solidFill>
              <a:effectLst/>
              <a:highlight>
                <a:srgbClr val="FFFFFF"/>
              </a:highlight>
              <a:latin typeface="Lucida Console" panose="020B0609040504020204" pitchFamily="49" charset="0"/>
            </a:endParaRPr>
          </a:p>
          <a:p>
            <a:r>
              <a:rPr lang="en-US" sz="1000" b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    provider string (</a:t>
            </a:r>
            <a:r>
              <a:rPr lang="en-US" sz="1000" b="0" dirty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0</a:t>
            </a:r>
            <a:r>
              <a:rPr lang="en-US" sz="1000" b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..</a:t>
            </a:r>
            <a:r>
              <a:rPr lang="en-US" sz="1000" b="0" dirty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1</a:t>
            </a:r>
            <a:r>
              <a:rPr lang="en-US" sz="1000" b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) </a:t>
            </a:r>
            <a:r>
              <a:rPr lang="en-US" sz="1000" b="0" dirty="0">
                <a:solidFill>
                  <a:srgbClr val="0096A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&lt;"The </a:t>
            </a:r>
            <a:r>
              <a:rPr lang="en-US" sz="1000" b="0" dirty="0" err="1">
                <a:solidFill>
                  <a:srgbClr val="0096A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organisation</a:t>
            </a:r>
            <a:r>
              <a:rPr lang="en-US" sz="1000" b="0" dirty="0">
                <a:solidFill>
                  <a:srgbClr val="0096A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that creates or maintains the Index."&gt;</a:t>
            </a:r>
            <a:endParaRPr lang="en-US" sz="1000" b="0" dirty="0">
              <a:solidFill>
                <a:srgbClr val="0D0D0D"/>
              </a:solidFill>
              <a:effectLst/>
              <a:highlight>
                <a:srgbClr val="FFFFFF"/>
              </a:highlight>
              <a:latin typeface="Lucida Console" panose="020B0609040504020204" pitchFamily="49" charset="0"/>
            </a:endParaRPr>
          </a:p>
          <a:p>
            <a:r>
              <a:rPr lang="en-US" sz="1000" b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    </a:t>
            </a:r>
            <a:r>
              <a:rPr lang="en-US" sz="1000" b="0" dirty="0" err="1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assetClass</a:t>
            </a:r>
            <a:r>
              <a:rPr lang="en-US" sz="1000" b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</a:t>
            </a:r>
            <a:r>
              <a:rPr lang="en-US" sz="1000" b="0" dirty="0" err="1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AssetClassEnum</a:t>
            </a:r>
            <a:r>
              <a:rPr lang="en-US" sz="1000" b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(</a:t>
            </a:r>
            <a:r>
              <a:rPr lang="en-US" sz="1000" b="0" dirty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0</a:t>
            </a:r>
            <a:r>
              <a:rPr lang="en-US" sz="1000" b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..</a:t>
            </a:r>
            <a:r>
              <a:rPr lang="en-US" sz="1000" b="0" dirty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1</a:t>
            </a:r>
            <a:r>
              <a:rPr lang="en-US" sz="1000" b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) </a:t>
            </a:r>
            <a:r>
              <a:rPr lang="en-US" sz="1000" b="0" dirty="0">
                <a:solidFill>
                  <a:srgbClr val="0096A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&lt;"The Asset </a:t>
            </a:r>
            <a:r>
              <a:rPr lang="en-US" sz="1000" b="0" dirty="0" err="1">
                <a:solidFill>
                  <a:srgbClr val="0096A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Classs</a:t>
            </a:r>
            <a:r>
              <a:rPr lang="en-US" sz="1000" b="0" dirty="0">
                <a:solidFill>
                  <a:srgbClr val="0096A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of the Index."&gt;</a:t>
            </a:r>
            <a:endParaRPr lang="en-US" sz="1000" b="0" dirty="0">
              <a:solidFill>
                <a:srgbClr val="0D0D0D"/>
              </a:solidFill>
              <a:effectLst/>
              <a:highlight>
                <a:srgbClr val="FFFFFF"/>
              </a:highlight>
              <a:latin typeface="Lucida Console" panose="020B0609040504020204" pitchFamily="49" charset="0"/>
            </a:endParaRPr>
          </a:p>
          <a:p>
            <a:br>
              <a:rPr lang="en-US" sz="1000" b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</a:br>
            <a:r>
              <a:rPr lang="en-US" sz="1000" b="0" dirty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choice</a:t>
            </a:r>
            <a:r>
              <a:rPr lang="en-US" sz="1000" b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Index: </a:t>
            </a:r>
            <a:r>
              <a:rPr lang="en-US" sz="1000" b="0" dirty="0">
                <a:solidFill>
                  <a:srgbClr val="0096A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&lt;"Defines the different types of Index."&gt;</a:t>
            </a:r>
            <a:endParaRPr lang="en-US" sz="1000" b="0" dirty="0">
              <a:solidFill>
                <a:srgbClr val="0D0D0D"/>
              </a:solidFill>
              <a:effectLst/>
              <a:highlight>
                <a:srgbClr val="FFFFFF"/>
              </a:highlight>
              <a:latin typeface="Lucida Console" panose="020B0609040504020204" pitchFamily="49" charset="0"/>
            </a:endParaRPr>
          </a:p>
          <a:p>
            <a:r>
              <a:rPr lang="en-US" sz="1000" b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    </a:t>
            </a:r>
            <a:r>
              <a:rPr lang="en-US" sz="1000" b="0" dirty="0" err="1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CreditIndex</a:t>
            </a:r>
            <a:endParaRPr lang="en-US" sz="1000" b="0" dirty="0">
              <a:solidFill>
                <a:srgbClr val="0D0D0D"/>
              </a:solidFill>
              <a:effectLst/>
              <a:highlight>
                <a:srgbClr val="FFFFFF"/>
              </a:highlight>
              <a:latin typeface="Lucida Console" panose="020B0609040504020204" pitchFamily="49" charset="0"/>
            </a:endParaRPr>
          </a:p>
          <a:p>
            <a:r>
              <a:rPr lang="en-US" sz="1000" b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    </a:t>
            </a:r>
            <a:r>
              <a:rPr lang="en-US" sz="1000" b="0" dirty="0" err="1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EquityIndex</a:t>
            </a:r>
            <a:endParaRPr lang="en-US" sz="1000" b="0" dirty="0">
              <a:solidFill>
                <a:srgbClr val="0D0D0D"/>
              </a:solidFill>
              <a:effectLst/>
              <a:highlight>
                <a:srgbClr val="FFFFFF"/>
              </a:highlight>
              <a:latin typeface="Lucida Console" panose="020B0609040504020204" pitchFamily="49" charset="0"/>
            </a:endParaRPr>
          </a:p>
          <a:p>
            <a:r>
              <a:rPr lang="en-US" sz="1000" b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    </a:t>
            </a:r>
            <a:r>
              <a:rPr lang="en-US" sz="1000" b="0" dirty="0" err="1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FloatingIndex</a:t>
            </a:r>
            <a:endParaRPr lang="en-US" sz="1000" b="0" dirty="0">
              <a:solidFill>
                <a:srgbClr val="0D0D0D"/>
              </a:solidFill>
              <a:effectLst/>
              <a:highlight>
                <a:srgbClr val="FFFFFF"/>
              </a:highlight>
              <a:latin typeface="Lucida Console" panose="020B0609040504020204" pitchFamily="49" charset="0"/>
            </a:endParaRPr>
          </a:p>
          <a:p>
            <a:r>
              <a:rPr lang="en-US" sz="1000" b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    </a:t>
            </a:r>
            <a:r>
              <a:rPr lang="en-US" sz="1000" b="0" dirty="0" err="1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InflationIndex</a:t>
            </a:r>
            <a:endParaRPr lang="en-US" sz="1000" b="0" dirty="0">
              <a:solidFill>
                <a:srgbClr val="0D0D0D"/>
              </a:solidFill>
              <a:effectLst/>
              <a:highlight>
                <a:srgbClr val="FFFFFF"/>
              </a:highlight>
              <a:latin typeface="Lucida Console" panose="020B0609040504020204" pitchFamily="49" charset="0"/>
            </a:endParaRPr>
          </a:p>
          <a:p>
            <a:r>
              <a:rPr lang="en-US" sz="1000" b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    </a:t>
            </a:r>
            <a:r>
              <a:rPr lang="en-US" sz="1000" b="0" dirty="0" err="1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OtherIndex</a:t>
            </a:r>
            <a:endParaRPr lang="en-US" sz="1000" b="0" dirty="0">
              <a:solidFill>
                <a:srgbClr val="0D0D0D"/>
              </a:solidFill>
              <a:effectLst/>
              <a:highlight>
                <a:srgbClr val="FFFFFF"/>
              </a:highlight>
              <a:latin typeface="Lucida Console" panose="020B0609040504020204" pitchFamily="49" charset="0"/>
            </a:endParaRPr>
          </a:p>
          <a:p>
            <a:endParaRPr lang="en-GB" sz="1000" b="0" dirty="0">
              <a:solidFill>
                <a:srgbClr val="CC1598"/>
              </a:solidFill>
              <a:effectLst/>
              <a:highlight>
                <a:srgbClr val="FFFFFF"/>
              </a:highlight>
              <a:latin typeface="Lucida Console" panose="020B0609040504020204" pitchFamily="49" charset="0"/>
            </a:endParaRPr>
          </a:p>
          <a:p>
            <a:r>
              <a:rPr lang="en-GB" sz="1000" b="0" dirty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type</a:t>
            </a:r>
            <a:r>
              <a:rPr lang="en-GB" sz="1000" b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</a:t>
            </a:r>
            <a:r>
              <a:rPr lang="en-GB" sz="1000" b="0" dirty="0" err="1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FloatingIndex</a:t>
            </a:r>
            <a:r>
              <a:rPr lang="en-GB" sz="1000" b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</a:t>
            </a:r>
            <a:r>
              <a:rPr lang="en-GB" sz="1000" b="0" dirty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extends</a:t>
            </a:r>
            <a:r>
              <a:rPr lang="en-GB" sz="1000" b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</a:t>
            </a:r>
            <a:r>
              <a:rPr lang="en-GB" sz="1000" b="0" dirty="0" err="1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IndexBase</a:t>
            </a:r>
            <a:r>
              <a:rPr lang="en-GB" sz="1000" b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:  </a:t>
            </a:r>
            <a:r>
              <a:rPr lang="en-GB" sz="1000" b="0" dirty="0">
                <a:solidFill>
                  <a:srgbClr val="0096A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&lt;"Specification of the floating rate index details."&gt;</a:t>
            </a:r>
            <a:endParaRPr lang="en-GB" sz="1000" b="0" dirty="0">
              <a:solidFill>
                <a:srgbClr val="0D0D0D"/>
              </a:solidFill>
              <a:effectLst/>
              <a:highlight>
                <a:srgbClr val="FFFFFF"/>
              </a:highlight>
              <a:latin typeface="Lucida Console" panose="020B0609040504020204" pitchFamily="49" charset="0"/>
            </a:endParaRPr>
          </a:p>
          <a:p>
            <a:r>
              <a:rPr lang="en-GB" sz="1000" b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    </a:t>
            </a:r>
            <a:r>
              <a:rPr lang="en-GB" sz="1000" b="0" dirty="0" err="1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floatingRateIndex</a:t>
            </a:r>
            <a:r>
              <a:rPr lang="en-GB" sz="1000" b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</a:t>
            </a:r>
            <a:r>
              <a:rPr lang="en-GB" sz="1000" b="0" dirty="0" err="1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FloatingRateIndexEnum</a:t>
            </a:r>
            <a:r>
              <a:rPr lang="en-GB" sz="1000" b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(</a:t>
            </a:r>
            <a:r>
              <a:rPr lang="en-GB" sz="1000" b="0" dirty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1</a:t>
            </a:r>
            <a:r>
              <a:rPr lang="en-GB" sz="1000" b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..</a:t>
            </a:r>
            <a:r>
              <a:rPr lang="en-GB" sz="1000" b="0" dirty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1</a:t>
            </a:r>
            <a:r>
              <a:rPr lang="en-GB" sz="1000" b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) </a:t>
            </a:r>
            <a:r>
              <a:rPr lang="en-GB" sz="1000" b="0" dirty="0">
                <a:solidFill>
                  <a:srgbClr val="0096A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&lt;"The reference index that is used to specify the floating interest rate."&gt;</a:t>
            </a:r>
            <a:endParaRPr lang="en-GB" sz="1000" b="0" dirty="0">
              <a:solidFill>
                <a:srgbClr val="0D0D0D"/>
              </a:solidFill>
              <a:effectLst/>
              <a:highlight>
                <a:srgbClr val="FFFFFF"/>
              </a:highlight>
              <a:latin typeface="Lucida Console" panose="020B0609040504020204" pitchFamily="49" charset="0"/>
            </a:endParaRPr>
          </a:p>
          <a:p>
            <a:r>
              <a:rPr lang="en-GB" sz="1000" b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        [metadata scheme]</a:t>
            </a:r>
          </a:p>
          <a:p>
            <a:r>
              <a:rPr lang="en-GB" sz="1000" b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    </a:t>
            </a:r>
            <a:r>
              <a:rPr lang="en-GB" sz="1000" b="0" dirty="0" err="1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indexTenor</a:t>
            </a:r>
            <a:r>
              <a:rPr lang="en-GB" sz="1000" b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Period (</a:t>
            </a:r>
            <a:r>
              <a:rPr lang="en-GB" sz="1000" b="0" dirty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0</a:t>
            </a:r>
            <a:r>
              <a:rPr lang="en-GB" sz="1000" b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..</a:t>
            </a:r>
            <a:r>
              <a:rPr lang="en-GB" sz="1000" b="0" dirty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1</a:t>
            </a:r>
            <a:r>
              <a:rPr lang="en-GB" sz="1000" b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) </a:t>
            </a:r>
            <a:r>
              <a:rPr lang="en-GB" sz="1000" b="0" dirty="0">
                <a:solidFill>
                  <a:srgbClr val="0096A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&lt;"The ISDA Designated Maturity, i.e. the floating rate tenor."&gt;</a:t>
            </a:r>
            <a:endParaRPr lang="en-GB" sz="1000" b="0" dirty="0">
              <a:solidFill>
                <a:srgbClr val="0D0D0D"/>
              </a:solidFill>
              <a:effectLst/>
              <a:highlight>
                <a:srgbClr val="FFFFFF"/>
              </a:highlight>
              <a:latin typeface="Lucida Console" panose="020B0609040504020204" pitchFamily="49" charset="0"/>
            </a:endParaRPr>
          </a:p>
          <a:p>
            <a:br>
              <a:rPr lang="en-GB" sz="1000" b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</a:br>
            <a:r>
              <a:rPr lang="en-GB" sz="1000" b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    </a:t>
            </a:r>
            <a:r>
              <a:rPr lang="en-GB" sz="1000" b="0" dirty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condition</a:t>
            </a:r>
            <a:r>
              <a:rPr lang="en-GB" sz="1000" b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</a:t>
            </a:r>
            <a:r>
              <a:rPr lang="en-GB" sz="1000" b="0" dirty="0" err="1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InterestRateAssetClass</a:t>
            </a:r>
            <a:r>
              <a:rPr lang="en-GB" sz="1000" b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:</a:t>
            </a:r>
          </a:p>
          <a:p>
            <a:r>
              <a:rPr lang="en-GB" sz="1000" b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        </a:t>
            </a:r>
            <a:r>
              <a:rPr lang="en-GB" sz="1000" b="0" dirty="0" err="1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assetClass</a:t>
            </a:r>
            <a:r>
              <a:rPr lang="en-GB" sz="1000" b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</a:t>
            </a:r>
            <a:r>
              <a:rPr lang="en-GB" sz="1000" b="0" dirty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=</a:t>
            </a:r>
            <a:r>
              <a:rPr lang="en-GB" sz="1000" b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</a:t>
            </a:r>
            <a:r>
              <a:rPr lang="en-GB" sz="1000" b="0" dirty="0" err="1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AssetClassEnum</a:t>
            </a:r>
            <a:r>
              <a:rPr lang="en-GB" sz="1000" b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</a:t>
            </a:r>
            <a:r>
              <a:rPr lang="en-GB" sz="1000" b="0" dirty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-&gt;</a:t>
            </a:r>
            <a:r>
              <a:rPr lang="en-GB" sz="1000" b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</a:t>
            </a:r>
            <a:r>
              <a:rPr lang="en-GB" sz="1000" b="0" dirty="0" err="1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InterestRate</a:t>
            </a:r>
            <a:endParaRPr lang="en-GB" sz="1000" b="0" dirty="0">
              <a:solidFill>
                <a:srgbClr val="0D0D0D"/>
              </a:solidFill>
              <a:effectLst/>
              <a:highlight>
                <a:srgbClr val="FFFFFF"/>
              </a:highlight>
              <a:latin typeface="Lucida Console" panose="020B0609040504020204" pitchFamily="49" charset="0"/>
            </a:endParaRPr>
          </a:p>
          <a:p>
            <a:br>
              <a:rPr lang="en-GB" sz="1000" b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</a:br>
            <a:r>
              <a:rPr lang="en-GB" sz="1000" b="0" dirty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type</a:t>
            </a:r>
            <a:r>
              <a:rPr lang="en-GB" sz="1000" b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</a:t>
            </a:r>
            <a:r>
              <a:rPr lang="en-GB" sz="1000" b="0" dirty="0" err="1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InflationIndex</a:t>
            </a:r>
            <a:r>
              <a:rPr lang="en-GB" sz="1000" b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</a:t>
            </a:r>
            <a:r>
              <a:rPr lang="en-GB" sz="1000" b="0" dirty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extends</a:t>
            </a:r>
            <a:r>
              <a:rPr lang="en-GB" sz="1000" b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</a:t>
            </a:r>
            <a:r>
              <a:rPr lang="en-GB" sz="1000" b="0" dirty="0" err="1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IndexBase</a:t>
            </a:r>
            <a:r>
              <a:rPr lang="en-GB" sz="1000" b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:  </a:t>
            </a:r>
            <a:r>
              <a:rPr lang="en-GB" sz="1000" b="0" dirty="0">
                <a:solidFill>
                  <a:srgbClr val="0096A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&lt;"Specification of the inflation index details."&gt;</a:t>
            </a:r>
            <a:endParaRPr lang="en-GB" sz="1000" b="0" dirty="0">
              <a:solidFill>
                <a:srgbClr val="0D0D0D"/>
              </a:solidFill>
              <a:effectLst/>
              <a:highlight>
                <a:srgbClr val="FFFFFF"/>
              </a:highlight>
              <a:latin typeface="Lucida Console" panose="020B0609040504020204" pitchFamily="49" charset="0"/>
            </a:endParaRPr>
          </a:p>
          <a:p>
            <a:r>
              <a:rPr lang="en-GB" sz="1000" b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    </a:t>
            </a:r>
            <a:r>
              <a:rPr lang="en-GB" sz="1000" b="0" dirty="0" err="1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inflationRateIndex</a:t>
            </a:r>
            <a:r>
              <a:rPr lang="en-GB" sz="1000" b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</a:t>
            </a:r>
            <a:r>
              <a:rPr lang="en-GB" sz="1000" b="0" dirty="0" err="1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InflationRateIndexEnum</a:t>
            </a:r>
            <a:r>
              <a:rPr lang="en-GB" sz="1000" b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(</a:t>
            </a:r>
            <a:r>
              <a:rPr lang="en-GB" sz="1000" b="0" dirty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1</a:t>
            </a:r>
            <a:r>
              <a:rPr lang="en-GB" sz="1000" b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..</a:t>
            </a:r>
            <a:r>
              <a:rPr lang="en-GB" sz="1000" b="0" dirty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1</a:t>
            </a:r>
            <a:r>
              <a:rPr lang="en-GB" sz="1000" b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) </a:t>
            </a:r>
            <a:r>
              <a:rPr lang="en-GB" sz="1000" b="0" dirty="0">
                <a:solidFill>
                  <a:srgbClr val="0096A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&lt;"The reference index that is used to specify the inflation interest rate."&gt;</a:t>
            </a:r>
            <a:endParaRPr lang="en-GB" sz="1000" b="0" dirty="0">
              <a:solidFill>
                <a:srgbClr val="0D0D0D"/>
              </a:solidFill>
              <a:effectLst/>
              <a:highlight>
                <a:srgbClr val="FFFFFF"/>
              </a:highlight>
              <a:latin typeface="Lucida Console" panose="020B0609040504020204" pitchFamily="49" charset="0"/>
            </a:endParaRPr>
          </a:p>
          <a:p>
            <a:r>
              <a:rPr lang="en-GB" sz="1000" b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        [metadata scheme]</a:t>
            </a:r>
          </a:p>
          <a:p>
            <a:br>
              <a:rPr lang="en-GB" sz="1000" b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</a:br>
            <a:r>
              <a:rPr lang="en-GB" sz="1000" b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    </a:t>
            </a:r>
            <a:r>
              <a:rPr lang="en-GB" sz="1000" b="0" dirty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condition</a:t>
            </a:r>
            <a:r>
              <a:rPr lang="en-GB" sz="1000" b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</a:t>
            </a:r>
            <a:r>
              <a:rPr lang="en-GB" sz="1000" b="0" dirty="0" err="1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InterestRateAssetClass</a:t>
            </a:r>
            <a:r>
              <a:rPr lang="en-GB" sz="1000" b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:</a:t>
            </a:r>
          </a:p>
          <a:p>
            <a:r>
              <a:rPr lang="en-GB" sz="1000" b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        </a:t>
            </a:r>
            <a:r>
              <a:rPr lang="en-GB" sz="1000" b="0" dirty="0" err="1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assetClass</a:t>
            </a:r>
            <a:r>
              <a:rPr lang="en-GB" sz="1000" b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</a:t>
            </a:r>
            <a:r>
              <a:rPr lang="en-GB" sz="1000" b="0" dirty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=</a:t>
            </a:r>
            <a:r>
              <a:rPr lang="en-GB" sz="1000" b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</a:t>
            </a:r>
            <a:r>
              <a:rPr lang="en-GB" sz="1000" b="0" dirty="0" err="1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AssetClassEnum</a:t>
            </a:r>
            <a:r>
              <a:rPr lang="en-GB" sz="1000" b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</a:t>
            </a:r>
            <a:r>
              <a:rPr lang="en-GB" sz="1000" b="0" dirty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-&gt;</a:t>
            </a:r>
            <a:r>
              <a:rPr lang="en-GB" sz="1000" b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</a:t>
            </a:r>
            <a:r>
              <a:rPr lang="en-GB" sz="1000" b="0" dirty="0" err="1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InterestRate</a:t>
            </a:r>
            <a:endParaRPr lang="en-GB" sz="1000" b="0" dirty="0">
              <a:solidFill>
                <a:srgbClr val="0D0D0D"/>
              </a:solidFill>
              <a:effectLst/>
              <a:highlight>
                <a:srgbClr val="FFFFFF"/>
              </a:highlight>
              <a:latin typeface="Lucida Console" panose="020B0609040504020204" pitchFamily="49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22CAD2B-BAC1-0158-56D9-819B9D8BA8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Release for Asset Refactoring:  Phase 1  – no changes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AB426F-A328-3535-6198-3FDF62587F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6494" y="675118"/>
            <a:ext cx="5276640" cy="5751319"/>
          </a:xfrm>
        </p:spPr>
        <p:txBody>
          <a:bodyPr/>
          <a:lstStyle/>
          <a:p>
            <a:pPr marL="0" indent="0">
              <a:spcBef>
                <a:spcPts val="600"/>
              </a:spcBef>
              <a:buNone/>
            </a:pPr>
            <a:endParaRPr lang="en-GB" b="1" dirty="0"/>
          </a:p>
          <a:p>
            <a:pPr>
              <a:spcBef>
                <a:spcPts val="600"/>
              </a:spcBef>
            </a:pPr>
            <a:r>
              <a:rPr lang="en-GB" b="1" dirty="0"/>
              <a:t>Index		</a:t>
            </a:r>
          </a:p>
          <a:p>
            <a:pPr lvl="1">
              <a:spcBef>
                <a:spcPts val="600"/>
              </a:spcBef>
            </a:pPr>
            <a:r>
              <a:rPr lang="en-GB" dirty="0"/>
              <a:t>Refactor </a:t>
            </a:r>
            <a:r>
              <a:rPr lang="en-GB" dirty="0" err="1">
                <a:solidFill>
                  <a:srgbClr val="984807"/>
                </a:solidFill>
              </a:rPr>
              <a:t>IndexBase</a:t>
            </a:r>
            <a:r>
              <a:rPr lang="en-GB" dirty="0"/>
              <a:t>.</a:t>
            </a:r>
          </a:p>
          <a:p>
            <a:pPr lvl="1">
              <a:spcBef>
                <a:spcPts val="600"/>
              </a:spcBef>
            </a:pPr>
            <a:r>
              <a:rPr lang="en-GB" dirty="0"/>
              <a:t>Refactor </a:t>
            </a:r>
            <a:r>
              <a:rPr lang="en-GB" dirty="0">
                <a:solidFill>
                  <a:srgbClr val="984807"/>
                </a:solidFill>
              </a:rPr>
              <a:t>Index </a:t>
            </a:r>
            <a:r>
              <a:rPr lang="en-GB" dirty="0"/>
              <a:t>as Choice data type.</a:t>
            </a:r>
          </a:p>
          <a:p>
            <a:pPr lvl="1">
              <a:spcBef>
                <a:spcPts val="600"/>
              </a:spcBef>
            </a:pPr>
            <a:r>
              <a:rPr lang="en-GB" dirty="0"/>
              <a:t>New data types: </a:t>
            </a:r>
            <a:r>
              <a:rPr lang="en-GB" dirty="0" err="1">
                <a:solidFill>
                  <a:srgbClr val="984807"/>
                </a:solidFill>
              </a:rPr>
              <a:t>FloatingIndex</a:t>
            </a:r>
            <a:r>
              <a:rPr lang="en-GB" dirty="0"/>
              <a:t>, </a:t>
            </a:r>
            <a:r>
              <a:rPr lang="en-GB" dirty="0" err="1">
                <a:solidFill>
                  <a:srgbClr val="984807"/>
                </a:solidFill>
              </a:rPr>
              <a:t>InflationIndex</a:t>
            </a:r>
            <a:r>
              <a:rPr lang="en-GB" dirty="0"/>
              <a:t>, </a:t>
            </a:r>
            <a:r>
              <a:rPr lang="en-GB" dirty="0" err="1">
                <a:solidFill>
                  <a:srgbClr val="984807"/>
                </a:solidFill>
              </a:rPr>
              <a:t>EquityIndex</a:t>
            </a:r>
            <a:r>
              <a:rPr lang="en-GB" dirty="0"/>
              <a:t>, </a:t>
            </a:r>
            <a:r>
              <a:rPr lang="en-GB" dirty="0" err="1">
                <a:solidFill>
                  <a:srgbClr val="984807"/>
                </a:solidFill>
              </a:rPr>
              <a:t>OtherIndex</a:t>
            </a:r>
            <a:r>
              <a:rPr lang="en-GB" dirty="0"/>
              <a:t>. </a:t>
            </a:r>
          </a:p>
          <a:p>
            <a:pPr lvl="1">
              <a:spcBef>
                <a:spcPts val="600"/>
              </a:spcBef>
            </a:pPr>
            <a:r>
              <a:rPr lang="en-GB" dirty="0"/>
              <a:t>Rename </a:t>
            </a:r>
            <a:r>
              <a:rPr lang="en-GB" dirty="0" err="1">
                <a:solidFill>
                  <a:srgbClr val="984807"/>
                </a:solidFill>
              </a:rPr>
              <a:t>CreditIndexReferenceInformation</a:t>
            </a:r>
            <a:r>
              <a:rPr lang="en-GB" dirty="0">
                <a:solidFill>
                  <a:srgbClr val="984807"/>
                </a:solidFill>
              </a:rPr>
              <a:t> </a:t>
            </a:r>
            <a:r>
              <a:rPr lang="en-GB" dirty="0"/>
              <a:t>to </a:t>
            </a:r>
            <a:r>
              <a:rPr lang="en-GB" dirty="0" err="1">
                <a:solidFill>
                  <a:srgbClr val="984807"/>
                </a:solidFill>
              </a:rPr>
              <a:t>CreditIndex</a:t>
            </a:r>
            <a:r>
              <a:rPr lang="en-GB" dirty="0"/>
              <a:t>.</a:t>
            </a:r>
          </a:p>
          <a:p>
            <a:pPr lvl="1">
              <a:spcBef>
                <a:spcPts val="600"/>
              </a:spcBef>
            </a:pPr>
            <a:r>
              <a:rPr lang="en-GB" dirty="0"/>
              <a:t>Refactor product qualification </a:t>
            </a:r>
            <a:r>
              <a:rPr lang="en-US" dirty="0"/>
              <a:t>where</a:t>
            </a:r>
            <a:r>
              <a:rPr lang="en-GB" dirty="0"/>
              <a:t> </a:t>
            </a:r>
            <a:r>
              <a:rPr lang="en-GB" dirty="0">
                <a:solidFill>
                  <a:srgbClr val="984807"/>
                </a:solidFill>
              </a:rPr>
              <a:t>Index </a:t>
            </a:r>
            <a:r>
              <a:rPr lang="en-GB" dirty="0"/>
              <a:t>data types are an underlier.  Example below to qualify a product as Interest Rate based on the Payout or the use of an interest rate index in the option underlier:</a:t>
            </a:r>
            <a:endParaRPr lang="en-GB" dirty="0">
              <a:solidFill>
                <a:srgbClr val="984807"/>
              </a:solidFill>
            </a:endParaRPr>
          </a:p>
          <a:p>
            <a:pPr lvl="1">
              <a:spcBef>
                <a:spcPts val="600"/>
              </a:spcBef>
            </a:pPr>
            <a:endParaRPr lang="en-GB" dirty="0"/>
          </a:p>
          <a:p>
            <a:pPr marL="0" indent="0">
              <a:spcBef>
                <a:spcPts val="600"/>
              </a:spcBef>
              <a:buNone/>
            </a:pP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9ECC1E-9E96-8547-2F24-CC835F3D8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</a:t>
            </a:r>
            <a:fld id="{BF689438-0CE8-CD40-AC3D-D8BB5199B61A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2384A11-322A-F1A5-6167-0C7F576B5C56}"/>
              </a:ext>
            </a:extLst>
          </p:cNvPr>
          <p:cNvSpPr txBox="1"/>
          <p:nvPr/>
        </p:nvSpPr>
        <p:spPr>
          <a:xfrm>
            <a:off x="302104" y="3429000"/>
            <a:ext cx="5477854" cy="3129324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marL="177800" indent="-17780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3A4A6A"/>
                </a:solidFill>
              </a:rPr>
              <a:t>Previous syntax</a:t>
            </a:r>
          </a:p>
          <a:p>
            <a:endParaRPr lang="en-GB" sz="1000" dirty="0">
              <a:solidFill>
                <a:srgbClr val="CC1598"/>
              </a:solidFill>
              <a:highlight>
                <a:srgbClr val="FFFFFF"/>
              </a:highlight>
              <a:latin typeface="Lucida Console" panose="020B0609040504020204" pitchFamily="49" charset="0"/>
            </a:endParaRPr>
          </a:p>
          <a:p>
            <a:r>
              <a:rPr lang="en-GB" sz="1000" b="0" dirty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set</a:t>
            </a:r>
            <a:r>
              <a:rPr lang="en-GB" sz="1000" b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</a:t>
            </a:r>
            <a:r>
              <a:rPr lang="en-GB" sz="1000" b="0" dirty="0" err="1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is_product</a:t>
            </a:r>
            <a:r>
              <a:rPr lang="en-GB" sz="1000" b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:</a:t>
            </a:r>
          </a:p>
          <a:p>
            <a:r>
              <a:rPr lang="en-GB" sz="1000" dirty="0">
                <a:solidFill>
                  <a:srgbClr val="0D0D0D"/>
                </a:solidFill>
                <a:highlight>
                  <a:srgbClr val="FFFFFF"/>
                </a:highlight>
                <a:latin typeface="Lucida Console" panose="020B0609040504020204" pitchFamily="49" charset="0"/>
              </a:rPr>
              <a:t>    </a:t>
            </a:r>
            <a:r>
              <a:rPr lang="en-GB" sz="1000" b="0" dirty="0" err="1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economicTerms</a:t>
            </a:r>
            <a:r>
              <a:rPr lang="en-GB" sz="1000" b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</a:t>
            </a:r>
            <a:r>
              <a:rPr lang="en-GB" sz="1000" b="0" dirty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-&gt;</a:t>
            </a:r>
            <a:r>
              <a:rPr lang="en-GB" sz="1000" b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payout </a:t>
            </a:r>
            <a:r>
              <a:rPr lang="en-GB" sz="1000" b="0" dirty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-&gt;</a:t>
            </a:r>
            <a:r>
              <a:rPr lang="en-GB" sz="1000" b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</a:t>
            </a:r>
            <a:r>
              <a:rPr lang="en-GB" sz="1000" b="1" dirty="0" err="1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interestRatePayout</a:t>
            </a:r>
            <a:r>
              <a:rPr lang="en-GB" sz="1000" b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</a:t>
            </a:r>
            <a:r>
              <a:rPr lang="en-GB" sz="1000" b="0" dirty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only</a:t>
            </a:r>
            <a:r>
              <a:rPr lang="en-GB" sz="1000" b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</a:t>
            </a:r>
            <a:r>
              <a:rPr lang="en-GB" sz="1000" b="0" dirty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exists</a:t>
            </a:r>
            <a:endParaRPr lang="en-GB" sz="1000" b="0" dirty="0">
              <a:solidFill>
                <a:srgbClr val="0D0D0D"/>
              </a:solidFill>
              <a:effectLst/>
              <a:highlight>
                <a:srgbClr val="FFFFFF"/>
              </a:highlight>
              <a:latin typeface="Lucida Console" panose="020B0609040504020204" pitchFamily="49" charset="0"/>
            </a:endParaRPr>
          </a:p>
          <a:p>
            <a:r>
              <a:rPr lang="en-GB" sz="1000" b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    </a:t>
            </a:r>
            <a:r>
              <a:rPr lang="en-GB" sz="1000" b="0" dirty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or</a:t>
            </a:r>
            <a:r>
              <a:rPr lang="en-GB" sz="1000" b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</a:t>
            </a:r>
            <a:r>
              <a:rPr lang="en-GB" sz="1000" b="0" dirty="0" err="1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optionUnderlier</a:t>
            </a:r>
            <a:r>
              <a:rPr lang="en-GB" sz="1000" b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</a:t>
            </a:r>
            <a:r>
              <a:rPr lang="en-GB" sz="1000" b="0" dirty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-&gt;</a:t>
            </a:r>
            <a:r>
              <a:rPr lang="en-GB" sz="1000" b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index </a:t>
            </a:r>
            <a:r>
              <a:rPr lang="en-GB" sz="1000" b="0" dirty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-&gt;</a:t>
            </a:r>
            <a:r>
              <a:rPr lang="en-GB" sz="1000" b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</a:t>
            </a:r>
            <a:r>
              <a:rPr lang="en-GB" sz="1000" b="1" dirty="0" err="1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productTaxonomy</a:t>
            </a:r>
            <a:r>
              <a:rPr lang="en-GB" sz="1000" b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</a:t>
            </a:r>
            <a:r>
              <a:rPr lang="en-GB" sz="1000" b="0" dirty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-&gt;</a:t>
            </a:r>
            <a:r>
              <a:rPr lang="en-GB" sz="1000" b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   </a:t>
            </a:r>
            <a:br>
              <a:rPr lang="en-GB" sz="1000" b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</a:br>
            <a:r>
              <a:rPr lang="en-GB" sz="1000" b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      </a:t>
            </a:r>
            <a:r>
              <a:rPr lang="en-GB" sz="1000" b="0" dirty="0" err="1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primaryAssetClass</a:t>
            </a:r>
            <a:r>
              <a:rPr lang="en-GB" sz="1000" b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</a:t>
            </a:r>
            <a:r>
              <a:rPr lang="en-GB" sz="1000" b="0" dirty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any</a:t>
            </a:r>
            <a:r>
              <a:rPr lang="en-GB" sz="1000" b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</a:t>
            </a:r>
            <a:r>
              <a:rPr lang="en-GB" sz="1000" b="0" dirty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=</a:t>
            </a:r>
            <a:r>
              <a:rPr lang="en-GB" sz="1000" b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</a:t>
            </a:r>
            <a:r>
              <a:rPr lang="en-GB" sz="1000" b="0" dirty="0" err="1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AssetClassEnum</a:t>
            </a:r>
            <a:r>
              <a:rPr lang="en-GB" sz="1000" b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</a:t>
            </a:r>
            <a:r>
              <a:rPr lang="en-GB" sz="1000" b="0" dirty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-&gt;</a:t>
            </a:r>
            <a:r>
              <a:rPr lang="en-GB" sz="1000" b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</a:t>
            </a:r>
            <a:r>
              <a:rPr lang="en-GB" sz="1000" b="0" dirty="0" err="1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InterestRate</a:t>
            </a:r>
            <a:endParaRPr lang="en-GB" sz="1000" b="0" dirty="0">
              <a:solidFill>
                <a:srgbClr val="0D0D0D"/>
              </a:solidFill>
              <a:effectLst/>
              <a:highlight>
                <a:srgbClr val="FFFFFF"/>
              </a:highlight>
              <a:latin typeface="Lucida Console" panose="020B0609040504020204" pitchFamily="49" charset="0"/>
            </a:endParaRPr>
          </a:p>
          <a:p>
            <a:endParaRPr lang="en-GB" sz="1000" b="0" dirty="0">
              <a:solidFill>
                <a:srgbClr val="0D0D0D"/>
              </a:solidFill>
              <a:effectLst/>
              <a:highlight>
                <a:srgbClr val="FFFFFF"/>
              </a:highlight>
              <a:latin typeface="Lucida Console" panose="020B0609040504020204" pitchFamily="49" charset="0"/>
            </a:endParaRP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3A4A6A"/>
                </a:solidFill>
              </a:rPr>
              <a:t>New syntax, using the deep path operator</a:t>
            </a:r>
          </a:p>
          <a:p>
            <a:endParaRPr lang="en-GB" sz="1000" dirty="0">
              <a:solidFill>
                <a:srgbClr val="0D0D0D"/>
              </a:solidFill>
              <a:highlight>
                <a:srgbClr val="FFFFFF"/>
              </a:highlight>
              <a:latin typeface="Lucida Console" panose="020B0609040504020204" pitchFamily="49" charset="0"/>
            </a:endParaRPr>
          </a:p>
          <a:p>
            <a:r>
              <a:rPr lang="en-GB" sz="1000" b="0" dirty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set</a:t>
            </a:r>
            <a:r>
              <a:rPr lang="en-GB" sz="1000" b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</a:t>
            </a:r>
            <a:r>
              <a:rPr lang="en-GB" sz="1000" b="0" dirty="0" err="1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is_product</a:t>
            </a:r>
            <a:r>
              <a:rPr lang="en-GB" sz="1000" b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:</a:t>
            </a:r>
          </a:p>
          <a:p>
            <a:r>
              <a:rPr lang="en-GB" sz="1000" dirty="0">
                <a:solidFill>
                  <a:srgbClr val="0D0D0D"/>
                </a:solidFill>
                <a:highlight>
                  <a:srgbClr val="FFFFFF"/>
                </a:highlight>
                <a:latin typeface="Lucida Console" panose="020B0609040504020204" pitchFamily="49" charset="0"/>
              </a:rPr>
              <a:t>    </a:t>
            </a:r>
            <a:r>
              <a:rPr lang="en-GB" sz="1000" b="0" dirty="0" err="1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economicTerms</a:t>
            </a:r>
            <a:r>
              <a:rPr lang="en-GB" sz="1000" b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</a:t>
            </a:r>
            <a:r>
              <a:rPr lang="en-GB" sz="1000" b="0" dirty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-&gt;</a:t>
            </a:r>
            <a:r>
              <a:rPr lang="en-GB" sz="1000" b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payout </a:t>
            </a:r>
            <a:r>
              <a:rPr lang="en-GB" sz="1000" b="0" dirty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-&gt;</a:t>
            </a:r>
            <a:r>
              <a:rPr lang="en-GB" sz="1000" b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</a:t>
            </a:r>
            <a:r>
              <a:rPr lang="en-GB" sz="1000" b="1" dirty="0" err="1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interestRatePayout</a:t>
            </a:r>
            <a:r>
              <a:rPr lang="en-GB" sz="1000" b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</a:t>
            </a:r>
            <a:r>
              <a:rPr lang="en-GB" sz="1000" b="0" dirty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only</a:t>
            </a:r>
            <a:r>
              <a:rPr lang="en-GB" sz="1000" b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</a:t>
            </a:r>
            <a:r>
              <a:rPr lang="en-GB" sz="1000" b="0" dirty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exists</a:t>
            </a:r>
            <a:endParaRPr lang="en-GB" sz="1000" b="0" dirty="0">
              <a:solidFill>
                <a:srgbClr val="0D0D0D"/>
              </a:solidFill>
              <a:effectLst/>
              <a:highlight>
                <a:srgbClr val="FFFFFF"/>
              </a:highlight>
              <a:latin typeface="Lucida Console" panose="020B0609040504020204" pitchFamily="49" charset="0"/>
            </a:endParaRPr>
          </a:p>
          <a:p>
            <a:r>
              <a:rPr lang="en-GB" sz="1000" b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    </a:t>
            </a:r>
            <a:r>
              <a:rPr lang="en-GB" sz="1000" b="0" dirty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or</a:t>
            </a:r>
            <a:r>
              <a:rPr lang="en-GB" sz="1000" b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</a:t>
            </a:r>
            <a:r>
              <a:rPr lang="en-GB" sz="1000" b="0" dirty="0" err="1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optionUnderlier</a:t>
            </a:r>
            <a:r>
              <a:rPr lang="en-GB" sz="1000" b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</a:t>
            </a:r>
            <a:r>
              <a:rPr lang="en-GB" sz="1000" b="0" dirty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-&gt;</a:t>
            </a:r>
            <a:r>
              <a:rPr lang="en-GB" sz="1000" b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index </a:t>
            </a:r>
            <a:r>
              <a:rPr lang="en-GB" sz="1000" b="0" dirty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-&gt;&gt;</a:t>
            </a:r>
            <a:r>
              <a:rPr lang="en-GB" sz="1000" b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</a:t>
            </a:r>
            <a:r>
              <a:rPr lang="en-GB" sz="1000" b="0" dirty="0" err="1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assetClass</a:t>
            </a:r>
            <a:r>
              <a:rPr lang="en-GB" sz="1000" b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</a:t>
            </a:r>
          </a:p>
          <a:p>
            <a:r>
              <a:rPr lang="en-GB" sz="1000" dirty="0">
                <a:solidFill>
                  <a:srgbClr val="0D0D0D"/>
                </a:solidFill>
                <a:highlight>
                  <a:srgbClr val="FFFFFF"/>
                </a:highlight>
                <a:latin typeface="Lucida Console" panose="020B0609040504020204" pitchFamily="49" charset="0"/>
              </a:rPr>
              <a:t>       </a:t>
            </a:r>
            <a:r>
              <a:rPr lang="en-GB" sz="1000" b="0" dirty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=</a:t>
            </a:r>
            <a:r>
              <a:rPr lang="en-GB" sz="1000" b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</a:t>
            </a:r>
            <a:r>
              <a:rPr lang="en-GB" sz="1000" b="0" dirty="0" err="1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AssetClassEnum</a:t>
            </a:r>
            <a:r>
              <a:rPr lang="en-GB" sz="1000" b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</a:t>
            </a:r>
            <a:r>
              <a:rPr lang="en-GB" sz="1000" b="0" dirty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-&gt;</a:t>
            </a:r>
            <a:r>
              <a:rPr lang="en-GB" sz="1000" b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</a:t>
            </a:r>
            <a:r>
              <a:rPr lang="en-GB" sz="1000" b="0" dirty="0" err="1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InterestRate</a:t>
            </a:r>
            <a:endParaRPr lang="en-GB" sz="1000" b="0" dirty="0">
              <a:solidFill>
                <a:srgbClr val="0D0D0D"/>
              </a:solidFill>
              <a:effectLst/>
              <a:highlight>
                <a:srgbClr val="FFFFFF"/>
              </a:highlight>
              <a:latin typeface="Lucida Console" panose="020B0609040504020204" pitchFamily="49" charset="0"/>
            </a:endParaRPr>
          </a:p>
          <a:p>
            <a:endParaRPr lang="en-US" sz="1000" b="0" dirty="0">
              <a:solidFill>
                <a:srgbClr val="0D0D0D"/>
              </a:solidFill>
              <a:effectLst/>
              <a:highlight>
                <a:srgbClr val="FFFFFF"/>
              </a:highlight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81913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859DA0C3-208E-B6DD-D445-B9DEBFB73B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334614"/>
            <a:ext cx="12192000" cy="426251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2944294-52DB-E1D1-1AFD-EF96E6B92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Example of SettlementCommitment for a Cash FX Trade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BEBA12-0F43-E5FF-5108-7165B6D0A5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2491" y="702746"/>
            <a:ext cx="5379188" cy="1673977"/>
          </a:xfrm>
        </p:spPr>
        <p:txBody>
          <a:bodyPr/>
          <a:lstStyle/>
          <a:p>
            <a:r>
              <a:rPr lang="en-GB"/>
              <a:t>Example of a </a:t>
            </a:r>
            <a:r>
              <a:rPr lang="en-GB">
                <a:solidFill>
                  <a:srgbClr val="FFC000"/>
                </a:solidFill>
              </a:rPr>
              <a:t>SettlementCommitment</a:t>
            </a:r>
            <a:r>
              <a:rPr lang="en-GB"/>
              <a:t> being used with a </a:t>
            </a:r>
            <a:r>
              <a:rPr lang="en-GB">
                <a:solidFill>
                  <a:srgbClr val="0070C0"/>
                </a:solidFill>
              </a:rPr>
              <a:t>TransferableProduct</a:t>
            </a:r>
            <a:r>
              <a:rPr lang="en-GB"/>
              <a:t> to effect the purchase of a </a:t>
            </a:r>
            <a:r>
              <a:rPr lang="en-GB">
                <a:solidFill>
                  <a:srgbClr val="984807"/>
                </a:solidFill>
              </a:rPr>
              <a:t>Cash</a:t>
            </a:r>
            <a:r>
              <a:rPr lang="en-GB"/>
              <a:t> currency </a:t>
            </a:r>
            <a:r>
              <a:rPr lang="en-GB">
                <a:solidFill>
                  <a:srgbClr val="984807"/>
                </a:solidFill>
              </a:rPr>
              <a:t>Asset</a:t>
            </a:r>
            <a:r>
              <a:rPr lang="en-GB"/>
              <a:t>.</a:t>
            </a:r>
          </a:p>
          <a:p>
            <a:r>
              <a:rPr lang="en-GB"/>
              <a:t>Party1 pays $1,000 and receives </a:t>
            </a:r>
            <a:r>
              <a:rPr lang="en-GB" sz="1400"/>
              <a:t>€918 from Party2.</a:t>
            </a: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875EB6-F335-9325-2116-7EF80D51E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</a:t>
            </a:r>
            <a:fld id="{BF689438-0CE8-CD40-AC3D-D8BB5199B61A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73415FC-F9E4-5591-2DF2-C7DEA67CF915}"/>
              </a:ext>
            </a:extLst>
          </p:cNvPr>
          <p:cNvSpPr/>
          <p:nvPr/>
        </p:nvSpPr>
        <p:spPr>
          <a:xfrm>
            <a:off x="8371003" y="4152372"/>
            <a:ext cx="837488" cy="196554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A548C4C-1587-9DAC-E5EB-6B2775697AB9}"/>
              </a:ext>
            </a:extLst>
          </p:cNvPr>
          <p:cNvSpPr/>
          <p:nvPr/>
        </p:nvSpPr>
        <p:spPr>
          <a:xfrm>
            <a:off x="2727335" y="5358802"/>
            <a:ext cx="837488" cy="234129"/>
          </a:xfrm>
          <a:prstGeom prst="rect">
            <a:avLst/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47C8FEF-5315-FE9B-7A21-9CD28518FD31}"/>
              </a:ext>
            </a:extLst>
          </p:cNvPr>
          <p:cNvSpPr/>
          <p:nvPr/>
        </p:nvSpPr>
        <p:spPr>
          <a:xfrm>
            <a:off x="9797364" y="4056076"/>
            <a:ext cx="837488" cy="16237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EE99529-A789-5CE8-0117-A545D9018F45}"/>
              </a:ext>
            </a:extLst>
          </p:cNvPr>
          <p:cNvSpPr/>
          <p:nvPr/>
        </p:nvSpPr>
        <p:spPr>
          <a:xfrm>
            <a:off x="5530484" y="5592930"/>
            <a:ext cx="837488" cy="214527"/>
          </a:xfrm>
          <a:prstGeom prst="rect">
            <a:avLst/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97A6178-7CB0-D50C-FCDC-EDB976FB587F}"/>
              </a:ext>
            </a:extLst>
          </p:cNvPr>
          <p:cNvSpPr/>
          <p:nvPr/>
        </p:nvSpPr>
        <p:spPr>
          <a:xfrm>
            <a:off x="5530484" y="5819465"/>
            <a:ext cx="837488" cy="214527"/>
          </a:xfrm>
          <a:prstGeom prst="rect">
            <a:avLst/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B849F4F4-A441-AEA5-E5C0-F8AE7CD0B6BF}"/>
              </a:ext>
            </a:extLst>
          </p:cNvPr>
          <p:cNvSpPr txBox="1">
            <a:spLocks/>
          </p:cNvSpPr>
          <p:nvPr/>
        </p:nvSpPr>
        <p:spPr>
          <a:xfrm>
            <a:off x="6654325" y="702746"/>
            <a:ext cx="4986082" cy="167397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6213" indent="-176213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3A4A6A"/>
                </a:solidFill>
                <a:latin typeface="+mn-lt"/>
                <a:ea typeface="+mn-ea"/>
                <a:cs typeface="+mn-cs"/>
              </a:defRPr>
            </a:lvl1pPr>
            <a:lvl2pPr marL="360363" indent="-1841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3A4A6A"/>
                </a:solidFill>
                <a:latin typeface="+mn-lt"/>
                <a:ea typeface="+mn-ea"/>
                <a:cs typeface="+mn-cs"/>
              </a:defRPr>
            </a:lvl2pPr>
            <a:lvl3pPr marL="536575" indent="-17621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3A4A6A"/>
                </a:solidFill>
                <a:latin typeface="+mn-lt"/>
                <a:ea typeface="+mn-ea"/>
                <a:cs typeface="+mn-cs"/>
              </a:defRPr>
            </a:lvl3pPr>
            <a:lvl4pPr marL="720725" indent="-1841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3A4A6A"/>
                </a:solidFill>
                <a:latin typeface="+mn-lt"/>
                <a:ea typeface="+mn-ea"/>
                <a:cs typeface="+mn-cs"/>
              </a:defRPr>
            </a:lvl4pPr>
            <a:lvl5pPr marL="896938" indent="-17621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3A4A6A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/>
              <a:t>The </a:t>
            </a:r>
            <a:r>
              <a:rPr lang="en-GB">
                <a:solidFill>
                  <a:srgbClr val="FF0000"/>
                </a:solidFill>
              </a:rPr>
              <a:t>TransferableProduct</a:t>
            </a:r>
            <a:r>
              <a:rPr lang="en-GB"/>
              <a:t> in the BuySellPayout defines WHAT is being bought – ie EUR-denominated cash to the receiver.</a:t>
            </a:r>
          </a:p>
          <a:p>
            <a:r>
              <a:rPr lang="en-GB"/>
              <a:t>The </a:t>
            </a:r>
            <a:r>
              <a:rPr lang="en-GB">
                <a:solidFill>
                  <a:schemeClr val="accent6"/>
                </a:solidFill>
              </a:rPr>
              <a:t>TradeLot</a:t>
            </a:r>
            <a:r>
              <a:rPr lang="en-GB"/>
              <a:t> defines HOW MUCH, the Price and Quantity of the purchase, ie what exchange rate and how much is paid by the buyer.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03FFB32-AB9A-646A-ECDB-0C7AE43A740A}"/>
              </a:ext>
            </a:extLst>
          </p:cNvPr>
          <p:cNvSpPr/>
          <p:nvPr/>
        </p:nvSpPr>
        <p:spPr>
          <a:xfrm>
            <a:off x="9797364" y="3810532"/>
            <a:ext cx="837488" cy="16237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Speech Bubble: Rectangle 24">
            <a:extLst>
              <a:ext uri="{FF2B5EF4-FFF2-40B4-BE49-F238E27FC236}">
                <a16:creationId xmlns:a16="http://schemas.microsoft.com/office/drawing/2014/main" id="{48A628BB-2CFD-FCAF-3618-03D98DD60250}"/>
              </a:ext>
            </a:extLst>
          </p:cNvPr>
          <p:cNvSpPr/>
          <p:nvPr/>
        </p:nvSpPr>
        <p:spPr>
          <a:xfrm>
            <a:off x="9196289" y="2886833"/>
            <a:ext cx="1179999" cy="440936"/>
          </a:xfrm>
          <a:prstGeom prst="wedgeRectCallout">
            <a:avLst>
              <a:gd name="adj1" fmla="val 15624"/>
              <a:gd name="adj2" fmla="val 157468"/>
            </a:avLst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000">
                <a:solidFill>
                  <a:srgbClr val="FF0000"/>
                </a:solidFill>
              </a:rPr>
              <a:t>Payer: “Party1”</a:t>
            </a:r>
          </a:p>
          <a:p>
            <a:r>
              <a:rPr lang="en-GB" sz="1000">
                <a:solidFill>
                  <a:srgbClr val="FF0000"/>
                </a:solidFill>
              </a:rPr>
              <a:t>Receiver: “Party2”</a:t>
            </a:r>
          </a:p>
        </p:txBody>
      </p:sp>
      <p:sp>
        <p:nvSpPr>
          <p:cNvPr id="26" name="Speech Bubble: Rectangle 25">
            <a:extLst>
              <a:ext uri="{FF2B5EF4-FFF2-40B4-BE49-F238E27FC236}">
                <a16:creationId xmlns:a16="http://schemas.microsoft.com/office/drawing/2014/main" id="{0CBDCD82-FA9D-46F1-B081-3DD1977CDB0A}"/>
              </a:ext>
            </a:extLst>
          </p:cNvPr>
          <p:cNvSpPr/>
          <p:nvPr/>
        </p:nvSpPr>
        <p:spPr>
          <a:xfrm>
            <a:off x="10982866" y="3368257"/>
            <a:ext cx="872706" cy="254238"/>
          </a:xfrm>
          <a:prstGeom prst="wedgeRectCallout">
            <a:avLst>
              <a:gd name="adj1" fmla="val 51427"/>
              <a:gd name="adj2" fmla="val 267539"/>
            </a:avLst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000">
                <a:solidFill>
                  <a:srgbClr val="FF0000"/>
                </a:solidFill>
              </a:rPr>
              <a:t>Cash: “EUR”</a:t>
            </a:r>
          </a:p>
        </p:txBody>
      </p:sp>
      <p:sp>
        <p:nvSpPr>
          <p:cNvPr id="27" name="Speech Bubble: Rectangle 26">
            <a:extLst>
              <a:ext uri="{FF2B5EF4-FFF2-40B4-BE49-F238E27FC236}">
                <a16:creationId xmlns:a16="http://schemas.microsoft.com/office/drawing/2014/main" id="{E8648EF9-0994-2AEB-54B7-609A56F8FFD4}"/>
              </a:ext>
            </a:extLst>
          </p:cNvPr>
          <p:cNvSpPr/>
          <p:nvPr/>
        </p:nvSpPr>
        <p:spPr>
          <a:xfrm>
            <a:off x="7847199" y="2584914"/>
            <a:ext cx="1047607" cy="440936"/>
          </a:xfrm>
          <a:prstGeom prst="wedgeRectCallout">
            <a:avLst>
              <a:gd name="adj1" fmla="val -1631"/>
              <a:gd name="adj2" fmla="val 302826"/>
            </a:avLst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000">
                <a:solidFill>
                  <a:srgbClr val="FF0000"/>
                </a:solidFill>
              </a:rPr>
              <a:t>References to the TradeLot</a:t>
            </a:r>
          </a:p>
        </p:txBody>
      </p:sp>
      <p:sp>
        <p:nvSpPr>
          <p:cNvPr id="28" name="Speech Bubble: Rectangle 27">
            <a:extLst>
              <a:ext uri="{FF2B5EF4-FFF2-40B4-BE49-F238E27FC236}">
                <a16:creationId xmlns:a16="http://schemas.microsoft.com/office/drawing/2014/main" id="{A3E077E3-AB92-5EB4-5588-0AA6E99FBD61}"/>
              </a:ext>
            </a:extLst>
          </p:cNvPr>
          <p:cNvSpPr/>
          <p:nvPr/>
        </p:nvSpPr>
        <p:spPr>
          <a:xfrm>
            <a:off x="7052152" y="5237145"/>
            <a:ext cx="1047607" cy="440936"/>
          </a:xfrm>
          <a:prstGeom prst="wedgeRectCallout">
            <a:avLst>
              <a:gd name="adj1" fmla="val -110940"/>
              <a:gd name="adj2" fmla="val 45058"/>
            </a:avLst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000">
                <a:solidFill>
                  <a:srgbClr val="FF0000"/>
                </a:solidFill>
              </a:rPr>
              <a:t>Exchange Rate:</a:t>
            </a:r>
          </a:p>
          <a:p>
            <a:r>
              <a:rPr lang="en-GB" sz="1000">
                <a:solidFill>
                  <a:srgbClr val="FF0000"/>
                </a:solidFill>
              </a:rPr>
              <a:t>“0.91863”</a:t>
            </a:r>
          </a:p>
        </p:txBody>
      </p:sp>
      <p:sp>
        <p:nvSpPr>
          <p:cNvPr id="30" name="Speech Bubble: Rectangle 29">
            <a:extLst>
              <a:ext uri="{FF2B5EF4-FFF2-40B4-BE49-F238E27FC236}">
                <a16:creationId xmlns:a16="http://schemas.microsoft.com/office/drawing/2014/main" id="{433EDBF7-9DFA-54F1-3940-B378D70331C1}"/>
              </a:ext>
            </a:extLst>
          </p:cNvPr>
          <p:cNvSpPr/>
          <p:nvPr/>
        </p:nvSpPr>
        <p:spPr>
          <a:xfrm>
            <a:off x="8371003" y="5710313"/>
            <a:ext cx="1047607" cy="440936"/>
          </a:xfrm>
          <a:prstGeom prst="wedgeRectCallout">
            <a:avLst>
              <a:gd name="adj1" fmla="val -233301"/>
              <a:gd name="adj2" fmla="val -7270"/>
            </a:avLst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000">
                <a:solidFill>
                  <a:srgbClr val="FF0000"/>
                </a:solidFill>
              </a:rPr>
              <a:t>Unit:  “USD”</a:t>
            </a:r>
          </a:p>
        </p:txBody>
      </p:sp>
      <p:sp>
        <p:nvSpPr>
          <p:cNvPr id="29" name="Speech Bubble: Rectangle 28">
            <a:extLst>
              <a:ext uri="{FF2B5EF4-FFF2-40B4-BE49-F238E27FC236}">
                <a16:creationId xmlns:a16="http://schemas.microsoft.com/office/drawing/2014/main" id="{1D988591-7D92-70EA-B143-D4512EB2BDB6}"/>
              </a:ext>
            </a:extLst>
          </p:cNvPr>
          <p:cNvSpPr/>
          <p:nvPr/>
        </p:nvSpPr>
        <p:spPr>
          <a:xfrm>
            <a:off x="7274473" y="5849596"/>
            <a:ext cx="837489" cy="440936"/>
          </a:xfrm>
          <a:prstGeom prst="wedgeRectCallout">
            <a:avLst>
              <a:gd name="adj1" fmla="val -152561"/>
              <a:gd name="adj2" fmla="val -20837"/>
            </a:avLst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000">
                <a:solidFill>
                  <a:srgbClr val="FF0000"/>
                </a:solidFill>
              </a:rPr>
              <a:t>Quantity:</a:t>
            </a:r>
          </a:p>
          <a:p>
            <a:r>
              <a:rPr lang="en-GB" sz="1000">
                <a:solidFill>
                  <a:srgbClr val="FF0000"/>
                </a:solidFill>
              </a:rPr>
              <a:t>“1000”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D43FC02-2FCC-76D2-EC08-C519E84B8D8A}"/>
              </a:ext>
            </a:extLst>
          </p:cNvPr>
          <p:cNvSpPr/>
          <p:nvPr/>
        </p:nvSpPr>
        <p:spPr>
          <a:xfrm>
            <a:off x="11309950" y="4163264"/>
            <a:ext cx="837488" cy="196554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952D283-29F2-F607-B5B9-B111BC2E72BF}"/>
              </a:ext>
            </a:extLst>
          </p:cNvPr>
          <p:cNvSpPr/>
          <p:nvPr/>
        </p:nvSpPr>
        <p:spPr>
          <a:xfrm>
            <a:off x="9797364" y="4706609"/>
            <a:ext cx="837488" cy="196554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1878E62-6B00-7F5A-8A2E-F4B2795AB4A6}"/>
              </a:ext>
            </a:extLst>
          </p:cNvPr>
          <p:cNvSpPr/>
          <p:nvPr/>
        </p:nvSpPr>
        <p:spPr>
          <a:xfrm>
            <a:off x="8240216" y="4841921"/>
            <a:ext cx="837488" cy="196554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DA192AE-FECC-CD6E-B86C-F74288626E0D}"/>
              </a:ext>
            </a:extLst>
          </p:cNvPr>
          <p:cNvSpPr/>
          <p:nvPr/>
        </p:nvSpPr>
        <p:spPr>
          <a:xfrm>
            <a:off x="3979106" y="3701920"/>
            <a:ext cx="837488" cy="196554"/>
          </a:xfrm>
          <a:prstGeom prst="rect">
            <a:avLst/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67968D41-B900-F51A-B3DA-6A4E488DB725}"/>
              </a:ext>
            </a:extLst>
          </p:cNvPr>
          <p:cNvSpPr/>
          <p:nvPr/>
        </p:nvSpPr>
        <p:spPr>
          <a:xfrm>
            <a:off x="6592637" y="4378337"/>
            <a:ext cx="1195055" cy="196554"/>
          </a:xfrm>
          <a:prstGeom prst="rect">
            <a:avLst/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5F50516-FC02-4212-49F6-9794665C3901}"/>
              </a:ext>
            </a:extLst>
          </p:cNvPr>
          <p:cNvSpPr/>
          <p:nvPr/>
        </p:nvSpPr>
        <p:spPr>
          <a:xfrm>
            <a:off x="5427646" y="3379150"/>
            <a:ext cx="837488" cy="196554"/>
          </a:xfrm>
          <a:prstGeom prst="rect">
            <a:avLst/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Speech Bubble: Rectangle 12">
            <a:extLst>
              <a:ext uri="{FF2B5EF4-FFF2-40B4-BE49-F238E27FC236}">
                <a16:creationId xmlns:a16="http://schemas.microsoft.com/office/drawing/2014/main" id="{5526EE33-4C5F-C136-58ED-1FAEB8EABB42}"/>
              </a:ext>
            </a:extLst>
          </p:cNvPr>
          <p:cNvSpPr/>
          <p:nvPr/>
        </p:nvSpPr>
        <p:spPr>
          <a:xfrm>
            <a:off x="4361938" y="2496084"/>
            <a:ext cx="1269741" cy="440936"/>
          </a:xfrm>
          <a:prstGeom prst="wedgeRectCallout">
            <a:avLst>
              <a:gd name="adj1" fmla="val 33328"/>
              <a:gd name="adj2" fmla="val 131690"/>
            </a:avLst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000">
                <a:solidFill>
                  <a:srgbClr val="FF0000"/>
                </a:solidFill>
              </a:rPr>
              <a:t>New Commitment Structure</a:t>
            </a:r>
          </a:p>
        </p:txBody>
      </p:sp>
    </p:spTree>
    <p:extLst>
      <p:ext uri="{BB962C8B-B14F-4D97-AF65-F5344CB8AC3E}">
        <p14:creationId xmlns:p14="http://schemas.microsoft.com/office/powerpoint/2010/main" val="11967540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944294-52DB-E1D1-1AFD-EF96E6B92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Example of an FX Option using the Option Payout structure and refactored Asset underlier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875EB6-F335-9325-2116-7EF80D51E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</a:t>
            </a:r>
            <a:fld id="{BF689438-0CE8-CD40-AC3D-D8BB5199B61A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B849F4F4-A441-AEA5-E5C0-F8AE7CD0B6BF}"/>
              </a:ext>
            </a:extLst>
          </p:cNvPr>
          <p:cNvSpPr txBox="1">
            <a:spLocks/>
          </p:cNvSpPr>
          <p:nvPr/>
        </p:nvSpPr>
        <p:spPr>
          <a:xfrm>
            <a:off x="393108" y="702745"/>
            <a:ext cx="2802854" cy="582234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6213" indent="-176213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3A4A6A"/>
                </a:solidFill>
                <a:latin typeface="+mn-lt"/>
                <a:ea typeface="+mn-ea"/>
                <a:cs typeface="+mn-cs"/>
              </a:defRPr>
            </a:lvl1pPr>
            <a:lvl2pPr marL="360363" indent="-1841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3A4A6A"/>
                </a:solidFill>
                <a:latin typeface="+mn-lt"/>
                <a:ea typeface="+mn-ea"/>
                <a:cs typeface="+mn-cs"/>
              </a:defRPr>
            </a:lvl2pPr>
            <a:lvl3pPr marL="536575" indent="-17621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3A4A6A"/>
                </a:solidFill>
                <a:latin typeface="+mn-lt"/>
                <a:ea typeface="+mn-ea"/>
                <a:cs typeface="+mn-cs"/>
              </a:defRPr>
            </a:lvl3pPr>
            <a:lvl4pPr marL="720725" indent="-1841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3A4A6A"/>
                </a:solidFill>
                <a:latin typeface="+mn-lt"/>
                <a:ea typeface="+mn-ea"/>
                <a:cs typeface="+mn-cs"/>
              </a:defRPr>
            </a:lvl4pPr>
            <a:lvl5pPr marL="896938" indent="-17621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3A4A6A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b="1"/>
          </a:p>
          <a:p>
            <a:pPr marL="0" indent="0">
              <a:buNone/>
            </a:pPr>
            <a:r>
              <a:rPr lang="en-GB" b="1"/>
              <a:t>Current State</a:t>
            </a:r>
          </a:p>
          <a:p>
            <a:pPr marL="0" indent="0">
              <a:buNone/>
            </a:pPr>
            <a:endParaRPr lang="en-GB" b="1"/>
          </a:p>
          <a:p>
            <a:pPr marL="0" indent="0">
              <a:buNone/>
            </a:pPr>
            <a:r>
              <a:rPr lang="en-GB" dirty="0" err="1"/>
              <a:t>TradableProduct</a:t>
            </a:r>
            <a:endParaRPr lang="en-GB"/>
          </a:p>
          <a:p>
            <a:r>
              <a:rPr lang="en-GB"/>
              <a:t>Product</a:t>
            </a:r>
          </a:p>
          <a:p>
            <a:pPr lvl="1"/>
            <a:r>
              <a:rPr lang="en-GB" dirty="0" err="1"/>
              <a:t>ContractualProduct</a:t>
            </a:r>
            <a:endParaRPr lang="en-GB"/>
          </a:p>
          <a:p>
            <a:pPr lvl="2"/>
            <a:r>
              <a:rPr lang="en-GB" dirty="0" err="1"/>
              <a:t>ProductTaxonomy</a:t>
            </a:r>
            <a:endParaRPr lang="en-GB"/>
          </a:p>
          <a:p>
            <a:pPr lvl="2"/>
            <a:r>
              <a:rPr lang="en-GB" dirty="0" err="1"/>
              <a:t>ProductIdentifier</a:t>
            </a:r>
            <a:endParaRPr lang="en-GB" dirty="0"/>
          </a:p>
          <a:p>
            <a:pPr lvl="2"/>
            <a:r>
              <a:rPr lang="en-GB" dirty="0" err="1"/>
              <a:t>EconomicTerms</a:t>
            </a:r>
            <a:endParaRPr lang="en-GB"/>
          </a:p>
          <a:p>
            <a:pPr lvl="3"/>
            <a:r>
              <a:rPr lang="en-GB"/>
              <a:t>Payout</a:t>
            </a:r>
          </a:p>
          <a:p>
            <a:pPr lvl="4"/>
            <a:r>
              <a:rPr lang="en-GB" dirty="0" err="1"/>
              <a:t>OptionPayout</a:t>
            </a:r>
            <a:endParaRPr lang="en-GB"/>
          </a:p>
          <a:p>
            <a:pPr marL="1074738" lvl="4" indent="-177800"/>
            <a:r>
              <a:rPr lang="en-GB" dirty="0" err="1"/>
              <a:t>PayerReceiver</a:t>
            </a:r>
            <a:endParaRPr lang="en-GB"/>
          </a:p>
          <a:p>
            <a:pPr marL="1074738" lvl="4" indent="-177800"/>
            <a:r>
              <a:rPr lang="en-GB" dirty="0" err="1"/>
              <a:t>SettlementTerms</a:t>
            </a:r>
            <a:endParaRPr lang="en-GB"/>
          </a:p>
          <a:p>
            <a:pPr marL="1074738" lvl="4" indent="-177800"/>
            <a:r>
              <a:rPr lang="en-GB" dirty="0" err="1"/>
              <a:t>BuyerSeller</a:t>
            </a:r>
            <a:endParaRPr lang="en-GB"/>
          </a:p>
          <a:p>
            <a:pPr marL="1074738" lvl="4" indent="-177800"/>
            <a:r>
              <a:rPr lang="en-GB"/>
              <a:t>Underlier</a:t>
            </a:r>
          </a:p>
          <a:p>
            <a:pPr marL="1074738" lvl="4" indent="-177800"/>
            <a:r>
              <a:rPr lang="en-GB" dirty="0" err="1"/>
              <a:t>ExerciseTerms</a:t>
            </a:r>
            <a:endParaRPr lang="en-GB"/>
          </a:p>
          <a:p>
            <a:pPr marL="1074738" lvl="4" indent="-177800"/>
            <a:r>
              <a:rPr lang="en-GB"/>
              <a:t>Strike – </a:t>
            </a:r>
            <a:r>
              <a:rPr lang="en-GB" dirty="0" err="1"/>
              <a:t>StrikePrice</a:t>
            </a:r>
            <a:endParaRPr lang="en-GB"/>
          </a:p>
          <a:p>
            <a:r>
              <a:rPr lang="en-GB" dirty="0" err="1"/>
              <a:t>TradeLot</a:t>
            </a:r>
            <a:endParaRPr lang="en-GB"/>
          </a:p>
          <a:p>
            <a:pPr lvl="1"/>
            <a:r>
              <a:rPr lang="en-GB" dirty="0" err="1"/>
              <a:t>PriceQuantity</a:t>
            </a:r>
            <a:endParaRPr lang="en-GB"/>
          </a:p>
          <a:p>
            <a:r>
              <a:rPr lang="en-GB"/>
              <a:t>Counterparty</a:t>
            </a:r>
          </a:p>
          <a:p>
            <a:r>
              <a:rPr lang="en-GB"/>
              <a:t>Counterparty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553890-5AB5-C41E-3DED-4E02A7D7E3A2}"/>
              </a:ext>
            </a:extLst>
          </p:cNvPr>
          <p:cNvSpPr txBox="1">
            <a:spLocks/>
          </p:cNvSpPr>
          <p:nvPr/>
        </p:nvSpPr>
        <p:spPr>
          <a:xfrm>
            <a:off x="3780174" y="1367056"/>
            <a:ext cx="3881256" cy="288534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176213" indent="-176213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3A4A6A"/>
                </a:solidFill>
                <a:latin typeface="+mn-lt"/>
                <a:ea typeface="+mn-ea"/>
                <a:cs typeface="+mn-cs"/>
              </a:defRPr>
            </a:lvl1pPr>
            <a:lvl2pPr marL="360363" indent="-1841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3A4A6A"/>
                </a:solidFill>
                <a:latin typeface="+mn-lt"/>
                <a:ea typeface="+mn-ea"/>
                <a:cs typeface="+mn-cs"/>
              </a:defRPr>
            </a:lvl2pPr>
            <a:lvl3pPr marL="536575" indent="-17621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3A4A6A"/>
                </a:solidFill>
                <a:latin typeface="+mn-lt"/>
                <a:ea typeface="+mn-ea"/>
                <a:cs typeface="+mn-cs"/>
              </a:defRPr>
            </a:lvl3pPr>
            <a:lvl4pPr marL="720725" indent="-1841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3A4A6A"/>
                </a:solidFill>
                <a:latin typeface="+mn-lt"/>
                <a:ea typeface="+mn-ea"/>
                <a:cs typeface="+mn-cs"/>
              </a:defRPr>
            </a:lvl4pPr>
            <a:lvl5pPr marL="896938" indent="-17621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3A4A6A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200" b="1"/>
              <a:t>Current State</a:t>
            </a:r>
          </a:p>
          <a:p>
            <a:r>
              <a:rPr lang="en-GB" sz="1200"/>
              <a:t>ForeignExchange</a:t>
            </a:r>
          </a:p>
          <a:p>
            <a:pPr lvl="1"/>
            <a:r>
              <a:rPr lang="en-GB" sz="1200"/>
              <a:t>exchangedCurrency1</a:t>
            </a:r>
          </a:p>
          <a:p>
            <a:pPr lvl="2"/>
            <a:r>
              <a:rPr lang="en-GB" sz="1200"/>
              <a:t>PayerReceiver		Party1/Party2</a:t>
            </a:r>
          </a:p>
          <a:p>
            <a:pPr lvl="2"/>
            <a:r>
              <a:rPr lang="en-GB" sz="1200"/>
              <a:t>PriceQuantity </a:t>
            </a:r>
          </a:p>
          <a:p>
            <a:pPr lvl="3"/>
            <a:r>
              <a:rPr lang="en-GB" sz="1200"/>
              <a:t>QuantitySchedule		750,000</a:t>
            </a:r>
          </a:p>
          <a:p>
            <a:pPr lvl="3"/>
            <a:r>
              <a:rPr lang="en-GB" sz="1200"/>
              <a:t>Unit		Currency AUD</a:t>
            </a:r>
          </a:p>
          <a:p>
            <a:pPr lvl="1"/>
            <a:r>
              <a:rPr lang="en-GB" sz="1200"/>
              <a:t>exchangedCurrency1</a:t>
            </a:r>
          </a:p>
          <a:p>
            <a:pPr lvl="2"/>
            <a:r>
              <a:rPr lang="en-GB" sz="1200"/>
              <a:t>PayerReceiver		Party2/Party1</a:t>
            </a:r>
          </a:p>
          <a:p>
            <a:pPr lvl="2"/>
            <a:r>
              <a:rPr lang="en-GB" sz="1200"/>
              <a:t>PriceQuantity </a:t>
            </a:r>
          </a:p>
          <a:p>
            <a:pPr lvl="3"/>
            <a:r>
              <a:rPr lang="en-GB" sz="1200"/>
              <a:t>QuantitySchedule		3,690,000</a:t>
            </a:r>
          </a:p>
          <a:p>
            <a:pPr lvl="3"/>
            <a:r>
              <a:rPr lang="en-GB" sz="1200"/>
              <a:t>Unit		Currency USD</a:t>
            </a:r>
          </a:p>
          <a:p>
            <a:pPr lvl="1"/>
            <a:endParaRPr lang="en-GB" sz="1200"/>
          </a:p>
          <a:p>
            <a:pPr lvl="1"/>
            <a:endParaRPr lang="en-GB" sz="1200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C03AB957-89D2-85B4-99DF-E806351B6A4C}"/>
              </a:ext>
            </a:extLst>
          </p:cNvPr>
          <p:cNvCxnSpPr>
            <a:cxnSpLocks/>
            <a:endCxn id="3" idx="1"/>
          </p:cNvCxnSpPr>
          <p:nvPr/>
        </p:nvCxnSpPr>
        <p:spPr>
          <a:xfrm flipV="1">
            <a:off x="2500923" y="2809729"/>
            <a:ext cx="1279251" cy="1887317"/>
          </a:xfrm>
          <a:prstGeom prst="straightConnector1">
            <a:avLst/>
          </a:prstGeom>
          <a:ln w="57150">
            <a:solidFill>
              <a:schemeClr val="accent5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A9654C3-35D6-9D74-6939-A1CAEC5AAD31}"/>
              </a:ext>
            </a:extLst>
          </p:cNvPr>
          <p:cNvSpPr txBox="1">
            <a:spLocks/>
          </p:cNvSpPr>
          <p:nvPr/>
        </p:nvSpPr>
        <p:spPr>
          <a:xfrm>
            <a:off x="7774502" y="3542140"/>
            <a:ext cx="3881256" cy="27432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176213" indent="-176213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3A4A6A"/>
                </a:solidFill>
                <a:latin typeface="+mn-lt"/>
                <a:ea typeface="+mn-ea"/>
                <a:cs typeface="+mn-cs"/>
              </a:defRPr>
            </a:lvl1pPr>
            <a:lvl2pPr marL="360363" indent="-1841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3A4A6A"/>
                </a:solidFill>
                <a:latin typeface="+mn-lt"/>
                <a:ea typeface="+mn-ea"/>
                <a:cs typeface="+mn-cs"/>
              </a:defRPr>
            </a:lvl2pPr>
            <a:lvl3pPr marL="536575" indent="-17621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3A4A6A"/>
                </a:solidFill>
                <a:latin typeface="+mn-lt"/>
                <a:ea typeface="+mn-ea"/>
                <a:cs typeface="+mn-cs"/>
              </a:defRPr>
            </a:lvl3pPr>
            <a:lvl4pPr marL="720725" indent="-1841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3A4A6A"/>
                </a:solidFill>
                <a:latin typeface="+mn-lt"/>
                <a:ea typeface="+mn-ea"/>
                <a:cs typeface="+mn-cs"/>
              </a:defRPr>
            </a:lvl4pPr>
            <a:lvl5pPr marL="896938" indent="-17621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3A4A6A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200" b="1"/>
              <a:t>Target State</a:t>
            </a:r>
          </a:p>
          <a:p>
            <a:r>
              <a:rPr lang="en-GB" sz="1200"/>
              <a:t>Asset</a:t>
            </a:r>
          </a:p>
          <a:p>
            <a:pPr lvl="1"/>
            <a:r>
              <a:rPr lang="en-GB" sz="1200"/>
              <a:t>Cash</a:t>
            </a:r>
          </a:p>
          <a:p>
            <a:pPr lvl="2"/>
            <a:r>
              <a:rPr lang="en-GB" sz="1200"/>
              <a:t>PayerReceiver		Party1/Party2</a:t>
            </a:r>
          </a:p>
          <a:p>
            <a:pPr lvl="2"/>
            <a:r>
              <a:rPr lang="en-GB" sz="1200"/>
              <a:t>PriceQuantity </a:t>
            </a:r>
          </a:p>
          <a:p>
            <a:pPr lvl="3"/>
            <a:r>
              <a:rPr lang="en-GB" sz="1200"/>
              <a:t>QuantitySchedule		750,000</a:t>
            </a:r>
          </a:p>
          <a:p>
            <a:pPr lvl="3"/>
            <a:r>
              <a:rPr lang="en-GB" sz="1200"/>
              <a:t>Unit		Currency AUD</a:t>
            </a:r>
          </a:p>
          <a:p>
            <a:pPr lvl="2"/>
            <a:endParaRPr lang="en-GB" sz="1200"/>
          </a:p>
          <a:p>
            <a:r>
              <a:rPr lang="en-GB" sz="1200"/>
              <a:t>PriceQuantity </a:t>
            </a:r>
          </a:p>
          <a:p>
            <a:pPr lvl="1"/>
            <a:r>
              <a:rPr lang="en-GB" sz="1200"/>
              <a:t>QuantitySchedule		3,690,000</a:t>
            </a:r>
          </a:p>
          <a:p>
            <a:pPr lvl="1"/>
            <a:r>
              <a:rPr lang="en-GB" sz="1200"/>
              <a:t>Unit			Currency USD</a:t>
            </a:r>
          </a:p>
          <a:p>
            <a:pPr lvl="1"/>
            <a:endParaRPr lang="en-GB" sz="1200"/>
          </a:p>
          <a:p>
            <a:pPr lvl="1"/>
            <a:endParaRPr lang="en-GB" sz="1200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1286C7A6-6B52-291D-510D-8D5063A304EB}"/>
              </a:ext>
            </a:extLst>
          </p:cNvPr>
          <p:cNvCxnSpPr>
            <a:cxnSpLocks/>
            <a:endCxn id="7" idx="1"/>
          </p:cNvCxnSpPr>
          <p:nvPr/>
        </p:nvCxnSpPr>
        <p:spPr>
          <a:xfrm>
            <a:off x="2500923" y="4697046"/>
            <a:ext cx="5273579" cy="216720"/>
          </a:xfrm>
          <a:prstGeom prst="straightConnector1">
            <a:avLst/>
          </a:prstGeom>
          <a:ln w="57150">
            <a:solidFill>
              <a:schemeClr val="accent6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53A3D6F2-E7BB-B449-9567-F53620DC605F}"/>
              </a:ext>
            </a:extLst>
          </p:cNvPr>
          <p:cNvCxnSpPr>
            <a:cxnSpLocks/>
            <a:endCxn id="7" idx="1"/>
          </p:cNvCxnSpPr>
          <p:nvPr/>
        </p:nvCxnSpPr>
        <p:spPr>
          <a:xfrm flipV="1">
            <a:off x="1977292" y="4913766"/>
            <a:ext cx="5797210" cy="861803"/>
          </a:xfrm>
          <a:prstGeom prst="straightConnector1">
            <a:avLst/>
          </a:prstGeom>
          <a:ln w="57150">
            <a:solidFill>
              <a:schemeClr val="accent6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7E5A4520-D350-2F3D-749C-DD6C21582362}"/>
              </a:ext>
            </a:extLst>
          </p:cNvPr>
          <p:cNvSpPr txBox="1"/>
          <p:nvPr/>
        </p:nvSpPr>
        <p:spPr>
          <a:xfrm>
            <a:off x="3742949" y="722588"/>
            <a:ext cx="39184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7800" indent="-177800">
              <a:buFont typeface="Arial" panose="020B0604020202020204" pitchFamily="34" charset="0"/>
              <a:buChar char="•"/>
            </a:pPr>
            <a:r>
              <a:rPr lang="en-GB" sz="1400">
                <a:solidFill>
                  <a:srgbClr val="3A4A6A"/>
                </a:solidFill>
              </a:rPr>
              <a:t>FX Options are modelled using OptionPayout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en-GB" sz="1400">
                <a:solidFill>
                  <a:srgbClr val="3A4A6A"/>
                </a:solidFill>
              </a:rPr>
              <a:t>Refactoring changes the underlier only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105F154-A4D8-20A6-AC6D-2712A0AC8185}"/>
              </a:ext>
            </a:extLst>
          </p:cNvPr>
          <p:cNvSpPr txBox="1"/>
          <p:nvPr/>
        </p:nvSpPr>
        <p:spPr>
          <a:xfrm>
            <a:off x="7917637" y="994512"/>
            <a:ext cx="388125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7800" indent="-177800">
              <a:buFont typeface="Arial" panose="020B0604020202020204" pitchFamily="34" charset="0"/>
              <a:buChar char="•"/>
            </a:pPr>
            <a:r>
              <a:rPr lang="en-GB" sz="1400">
                <a:solidFill>
                  <a:srgbClr val="3A4A6A"/>
                </a:solidFill>
              </a:rPr>
              <a:t>The </a:t>
            </a:r>
            <a:r>
              <a:rPr lang="en-GB" sz="1400">
                <a:solidFill>
                  <a:srgbClr val="984807"/>
                </a:solidFill>
              </a:rPr>
              <a:t>OptionPayout</a:t>
            </a:r>
            <a:r>
              <a:rPr lang="en-GB" sz="1400">
                <a:solidFill>
                  <a:srgbClr val="3A4A6A"/>
                </a:solidFill>
              </a:rPr>
              <a:t> WHAT is being bought – ie an option to receive an AUD-denominated Cash Asset.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en-GB" sz="1400">
                <a:solidFill>
                  <a:srgbClr val="3A4A6A"/>
                </a:solidFill>
              </a:rPr>
              <a:t>The TradeLot defines HOW MUCH, the </a:t>
            </a:r>
            <a:r>
              <a:rPr lang="en-GB" sz="1400">
                <a:solidFill>
                  <a:srgbClr val="984807"/>
                </a:solidFill>
              </a:rPr>
              <a:t>Price</a:t>
            </a:r>
            <a:r>
              <a:rPr lang="en-GB" sz="1400">
                <a:solidFill>
                  <a:srgbClr val="3A4A6A"/>
                </a:solidFill>
              </a:rPr>
              <a:t> and </a:t>
            </a:r>
            <a:r>
              <a:rPr lang="en-GB" sz="1400">
                <a:solidFill>
                  <a:srgbClr val="984807"/>
                </a:solidFill>
              </a:rPr>
              <a:t>Quantity</a:t>
            </a:r>
            <a:r>
              <a:rPr lang="en-GB" sz="1400">
                <a:solidFill>
                  <a:srgbClr val="3A4A6A"/>
                </a:solidFill>
              </a:rPr>
              <a:t> of the purchase, ie the price of the trade and how much is paid by the buyer.</a:t>
            </a:r>
          </a:p>
        </p:txBody>
      </p:sp>
    </p:spTree>
    <p:extLst>
      <p:ext uri="{BB962C8B-B14F-4D97-AF65-F5344CB8AC3E}">
        <p14:creationId xmlns:p14="http://schemas.microsoft.com/office/powerpoint/2010/main" val="6034856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CAD2B-BAC1-0158-56D9-819B9D8BA8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Development Release for Asset Refactoring:  Phase 2 – provisional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9ECC1E-9E96-8547-2F24-CC835F3D8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</a:t>
            </a:r>
            <a:fld id="{BF689438-0CE8-CD40-AC3D-D8BB5199B61A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ED4F2F3-E967-5476-1D41-ADC19C82D1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6494" y="675118"/>
            <a:ext cx="5669746" cy="5501845"/>
          </a:xfrm>
        </p:spPr>
        <p:txBody>
          <a:bodyPr/>
          <a:lstStyle/>
          <a:p>
            <a:pPr marL="0" indent="0">
              <a:buNone/>
            </a:pPr>
            <a:endParaRPr lang="en-US" b="1"/>
          </a:p>
          <a:p>
            <a:r>
              <a:rPr lang="en-US" b="1"/>
              <a:t>Basket</a:t>
            </a:r>
            <a:r>
              <a:rPr lang="en-US"/>
              <a:t>		ART-3.09</a:t>
            </a:r>
          </a:p>
          <a:p>
            <a:pPr lvl="1"/>
            <a:r>
              <a:rPr lang="en-US"/>
              <a:t>Refactor </a:t>
            </a:r>
            <a:r>
              <a:rPr lang="en-US">
                <a:solidFill>
                  <a:srgbClr val="984807"/>
                </a:solidFill>
              </a:rPr>
              <a:t>Basket</a:t>
            </a:r>
            <a:r>
              <a:rPr lang="en-US"/>
              <a:t> inheritance so not from </a:t>
            </a:r>
            <a:r>
              <a:rPr lang="en-US">
                <a:solidFill>
                  <a:srgbClr val="984807"/>
                </a:solidFill>
              </a:rPr>
              <a:t>ProductBase</a:t>
            </a:r>
            <a:r>
              <a:rPr lang="en-US"/>
              <a:t>.</a:t>
            </a:r>
          </a:p>
          <a:p>
            <a:pPr lvl="1"/>
            <a:r>
              <a:rPr lang="en-US"/>
              <a:t>Refactor use of an identifier for </a:t>
            </a:r>
            <a:r>
              <a:rPr lang="en-US">
                <a:solidFill>
                  <a:srgbClr val="984807"/>
                </a:solidFill>
              </a:rPr>
              <a:t>Basket</a:t>
            </a:r>
            <a:r>
              <a:rPr lang="en-US"/>
              <a:t>.</a:t>
            </a:r>
          </a:p>
          <a:p>
            <a:pPr lvl="1"/>
            <a:r>
              <a:rPr lang="en-US"/>
              <a:t>Refactor </a:t>
            </a:r>
            <a:r>
              <a:rPr lang="en-US">
                <a:solidFill>
                  <a:srgbClr val="984807"/>
                </a:solidFill>
              </a:rPr>
              <a:t>basketConstituent</a:t>
            </a:r>
            <a:r>
              <a:rPr lang="en-US"/>
              <a:t> to be an </a:t>
            </a:r>
            <a:r>
              <a:rPr lang="en-US">
                <a:solidFill>
                  <a:srgbClr val="984807"/>
                </a:solidFill>
              </a:rPr>
              <a:t>Observable</a:t>
            </a:r>
            <a:r>
              <a:rPr lang="en-US"/>
              <a:t>, not a </a:t>
            </a:r>
            <a:r>
              <a:rPr lang="en-US">
                <a:solidFill>
                  <a:srgbClr val="984807"/>
                </a:solidFill>
              </a:rPr>
              <a:t>Product</a:t>
            </a:r>
            <a:r>
              <a:rPr lang="en-US"/>
              <a:t>.</a:t>
            </a:r>
          </a:p>
          <a:p>
            <a:pPr lvl="1"/>
            <a:r>
              <a:rPr lang="en-US"/>
              <a:t>Refactor product qualification where </a:t>
            </a:r>
            <a:r>
              <a:rPr lang="en-US">
                <a:solidFill>
                  <a:srgbClr val="984807"/>
                </a:solidFill>
              </a:rPr>
              <a:t>Basket</a:t>
            </a:r>
            <a:r>
              <a:rPr lang="en-US"/>
              <a:t> is an underlier.</a:t>
            </a:r>
          </a:p>
          <a:p>
            <a:r>
              <a:rPr lang="en-US" b="1"/>
              <a:t>Observable</a:t>
            </a:r>
            <a:r>
              <a:rPr lang="en-US"/>
              <a:t>	ART-3.05 </a:t>
            </a:r>
          </a:p>
          <a:p>
            <a:pPr lvl="1"/>
            <a:r>
              <a:rPr lang="en-US"/>
              <a:t>Refactor </a:t>
            </a:r>
            <a:r>
              <a:rPr lang="en-US">
                <a:solidFill>
                  <a:srgbClr val="984807"/>
                </a:solidFill>
              </a:rPr>
              <a:t>Observable</a:t>
            </a:r>
            <a:r>
              <a:rPr lang="en-US"/>
              <a:t> (using Choice *) including: </a:t>
            </a:r>
          </a:p>
          <a:p>
            <a:pPr lvl="2"/>
            <a:r>
              <a:rPr lang="en-US"/>
              <a:t>Replacing </a:t>
            </a:r>
            <a:r>
              <a:rPr lang="en-US">
                <a:solidFill>
                  <a:srgbClr val="984807"/>
                </a:solidFill>
              </a:rPr>
              <a:t>FloatingRateOption</a:t>
            </a:r>
            <a:r>
              <a:rPr lang="en-US"/>
              <a:t> by </a:t>
            </a:r>
            <a:r>
              <a:rPr lang="en-US">
                <a:solidFill>
                  <a:srgbClr val="984807"/>
                </a:solidFill>
              </a:rPr>
              <a:t>Index</a:t>
            </a:r>
            <a:r>
              <a:rPr lang="en-US"/>
              <a:t>.</a:t>
            </a:r>
          </a:p>
          <a:p>
            <a:pPr lvl="2"/>
            <a:r>
              <a:rPr lang="en-US"/>
              <a:t>Replacing </a:t>
            </a:r>
            <a:r>
              <a:rPr lang="en-US">
                <a:solidFill>
                  <a:srgbClr val="984807"/>
                </a:solidFill>
              </a:rPr>
              <a:t>ProductIdentifier</a:t>
            </a:r>
            <a:r>
              <a:rPr lang="en-US"/>
              <a:t> by </a:t>
            </a:r>
            <a:r>
              <a:rPr lang="en-US">
                <a:solidFill>
                  <a:srgbClr val="984807"/>
                </a:solidFill>
              </a:rPr>
              <a:t>Asset</a:t>
            </a:r>
            <a:r>
              <a:rPr lang="en-US"/>
              <a:t>.</a:t>
            </a:r>
          </a:p>
          <a:p>
            <a:pPr lvl="2"/>
            <a:r>
              <a:rPr lang="en-US"/>
              <a:t>Removing </a:t>
            </a:r>
            <a:r>
              <a:rPr lang="en-US">
                <a:solidFill>
                  <a:srgbClr val="984807"/>
                </a:solidFill>
              </a:rPr>
              <a:t>Commodity</a:t>
            </a:r>
            <a:r>
              <a:rPr lang="en-US"/>
              <a:t>.</a:t>
            </a:r>
          </a:p>
          <a:p>
            <a:pPr lvl="2"/>
            <a:r>
              <a:rPr lang="en-US"/>
              <a:t>Adding </a:t>
            </a:r>
            <a:r>
              <a:rPr lang="en-US">
                <a:solidFill>
                  <a:srgbClr val="984807"/>
                </a:solidFill>
              </a:rPr>
              <a:t>Basket</a:t>
            </a:r>
            <a:r>
              <a:rPr lang="en-US"/>
              <a:t>.</a:t>
            </a:r>
          </a:p>
          <a:p>
            <a:pPr lvl="1"/>
            <a:r>
              <a:rPr lang="en-GB"/>
              <a:t>Add </a:t>
            </a:r>
            <a:r>
              <a:rPr lang="en-GB">
                <a:solidFill>
                  <a:srgbClr val="984807"/>
                </a:solidFill>
              </a:rPr>
              <a:t>AssetIdentifier</a:t>
            </a:r>
            <a:r>
              <a:rPr lang="en-GB"/>
              <a:t> to </a:t>
            </a:r>
            <a:r>
              <a:rPr lang="en-GB">
                <a:solidFill>
                  <a:srgbClr val="984807"/>
                </a:solidFill>
              </a:rPr>
              <a:t>Observable</a:t>
            </a:r>
          </a:p>
          <a:p>
            <a:pPr lvl="1"/>
            <a:r>
              <a:rPr lang="en-US"/>
              <a:t>Refactor product qualification where </a:t>
            </a:r>
            <a:r>
              <a:rPr lang="en-US">
                <a:solidFill>
                  <a:srgbClr val="984807"/>
                </a:solidFill>
              </a:rPr>
              <a:t>Observable</a:t>
            </a:r>
            <a:r>
              <a:rPr lang="en-US"/>
              <a:t> is an underlier.</a:t>
            </a:r>
          </a:p>
          <a:p>
            <a:pPr lvl="1"/>
            <a:r>
              <a:rPr lang="en-US"/>
              <a:t>Update </a:t>
            </a:r>
            <a:r>
              <a:rPr lang="en-US">
                <a:solidFill>
                  <a:srgbClr val="984807"/>
                </a:solidFill>
              </a:rPr>
              <a:t>ObservationTerms</a:t>
            </a:r>
            <a:r>
              <a:rPr lang="en-US"/>
              <a:t> to make more consistent:</a:t>
            </a:r>
          </a:p>
          <a:p>
            <a:pPr lvl="2"/>
            <a:r>
              <a:rPr lang="en-US"/>
              <a:t>Rename </a:t>
            </a:r>
            <a:r>
              <a:rPr lang="en-US">
                <a:solidFill>
                  <a:srgbClr val="984807"/>
                </a:solidFill>
              </a:rPr>
              <a:t>pricingTime</a:t>
            </a:r>
            <a:r>
              <a:rPr lang="en-US"/>
              <a:t> as </a:t>
            </a:r>
            <a:r>
              <a:rPr lang="en-US">
                <a:solidFill>
                  <a:srgbClr val="984807"/>
                </a:solidFill>
              </a:rPr>
              <a:t>observationTime</a:t>
            </a:r>
          </a:p>
          <a:p>
            <a:pPr lvl="2"/>
            <a:r>
              <a:rPr lang="en-US"/>
              <a:t>Rename </a:t>
            </a:r>
            <a:r>
              <a:rPr lang="en-US">
                <a:solidFill>
                  <a:srgbClr val="984807"/>
                </a:solidFill>
              </a:rPr>
              <a:t>pricingTimeType</a:t>
            </a:r>
            <a:r>
              <a:rPr lang="en-US"/>
              <a:t> as </a:t>
            </a:r>
            <a:r>
              <a:rPr lang="en-US">
                <a:solidFill>
                  <a:srgbClr val="984807"/>
                </a:solidFill>
              </a:rPr>
              <a:t>observationTimeType</a:t>
            </a:r>
            <a:r>
              <a:rPr lang="en-US"/>
              <a:t>.</a:t>
            </a:r>
          </a:p>
          <a:p>
            <a:pPr marL="0" indent="0">
              <a:buNone/>
            </a:pPr>
            <a:endParaRPr lang="en-US"/>
          </a:p>
          <a:p>
            <a:pPr marL="176213" lvl="1" indent="0">
              <a:buNone/>
            </a:pPr>
            <a:endParaRPr lang="en-US"/>
          </a:p>
          <a:p>
            <a:endParaRPr lang="en-GB"/>
          </a:p>
          <a:p>
            <a:pPr lvl="1"/>
            <a:endParaRPr lang="en-US"/>
          </a:p>
          <a:p>
            <a:endParaRPr lang="en-GB"/>
          </a:p>
          <a:p>
            <a:endParaRPr lang="en-GB"/>
          </a:p>
        </p:txBody>
      </p:sp>
      <p:sp>
        <p:nvSpPr>
          <p:cNvPr id="3" name="Content Placeholder 6">
            <a:extLst>
              <a:ext uri="{FF2B5EF4-FFF2-40B4-BE49-F238E27FC236}">
                <a16:creationId xmlns:a16="http://schemas.microsoft.com/office/drawing/2014/main" id="{8C9FDE17-E40C-B26F-9893-83D5178D512A}"/>
              </a:ext>
            </a:extLst>
          </p:cNvPr>
          <p:cNvSpPr txBox="1">
            <a:spLocks/>
          </p:cNvSpPr>
          <p:nvPr/>
        </p:nvSpPr>
        <p:spPr>
          <a:xfrm>
            <a:off x="6292943" y="675118"/>
            <a:ext cx="5669746" cy="55018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6213" indent="-176213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3A4A6A"/>
                </a:solidFill>
                <a:latin typeface="+mn-lt"/>
                <a:ea typeface="+mn-ea"/>
                <a:cs typeface="+mn-cs"/>
              </a:defRPr>
            </a:lvl1pPr>
            <a:lvl2pPr marL="360363" indent="-1841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3A4A6A"/>
                </a:solidFill>
                <a:latin typeface="+mn-lt"/>
                <a:ea typeface="+mn-ea"/>
                <a:cs typeface="+mn-cs"/>
              </a:defRPr>
            </a:lvl2pPr>
            <a:lvl3pPr marL="536575" indent="-17621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3A4A6A"/>
                </a:solidFill>
                <a:latin typeface="+mn-lt"/>
                <a:ea typeface="+mn-ea"/>
                <a:cs typeface="+mn-cs"/>
              </a:defRPr>
            </a:lvl3pPr>
            <a:lvl4pPr marL="720725" indent="-1841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3A4A6A"/>
                </a:solidFill>
                <a:latin typeface="+mn-lt"/>
                <a:ea typeface="+mn-ea"/>
                <a:cs typeface="+mn-cs"/>
              </a:defRPr>
            </a:lvl4pPr>
            <a:lvl5pPr marL="896938" indent="-17621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3A4A6A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b="1"/>
          </a:p>
          <a:p>
            <a:r>
              <a:rPr lang="en-US" b="1"/>
              <a:t>Commodity</a:t>
            </a:r>
            <a:r>
              <a:rPr lang="en-US"/>
              <a:t>	ART-3.06</a:t>
            </a:r>
          </a:p>
          <a:p>
            <a:pPr lvl="1"/>
            <a:r>
              <a:rPr lang="en-US">
                <a:solidFill>
                  <a:srgbClr val="984807"/>
                </a:solidFill>
              </a:rPr>
              <a:t>Commodity</a:t>
            </a:r>
            <a:r>
              <a:rPr lang="en-US"/>
              <a:t> extends </a:t>
            </a:r>
            <a:r>
              <a:rPr lang="en-US">
                <a:solidFill>
                  <a:srgbClr val="984807"/>
                </a:solidFill>
              </a:rPr>
              <a:t>AssetBase</a:t>
            </a:r>
            <a:r>
              <a:rPr lang="en-US"/>
              <a:t> rather than </a:t>
            </a:r>
            <a:r>
              <a:rPr lang="en-US">
                <a:solidFill>
                  <a:srgbClr val="984807"/>
                </a:solidFill>
              </a:rPr>
              <a:t>ProductBase</a:t>
            </a:r>
            <a:r>
              <a:rPr lang="en-US"/>
              <a:t>.</a:t>
            </a:r>
          </a:p>
          <a:p>
            <a:pPr lvl="1"/>
            <a:r>
              <a:rPr lang="en-US"/>
              <a:t>Refactor product qualification where </a:t>
            </a:r>
            <a:r>
              <a:rPr lang="en-US">
                <a:solidFill>
                  <a:srgbClr val="984807"/>
                </a:solidFill>
              </a:rPr>
              <a:t>Commodity</a:t>
            </a:r>
            <a:r>
              <a:rPr lang="en-US"/>
              <a:t> is an asset underlier. </a:t>
            </a:r>
          </a:p>
          <a:p>
            <a:r>
              <a:rPr lang="en-US" b="1"/>
              <a:t>Security</a:t>
            </a:r>
            <a:r>
              <a:rPr lang="en-US"/>
              <a:t>		ART-3.07  ​</a:t>
            </a:r>
          </a:p>
          <a:p>
            <a:pPr lvl="1"/>
            <a:r>
              <a:rPr lang="en-US">
                <a:solidFill>
                  <a:srgbClr val="984807"/>
                </a:solidFill>
              </a:rPr>
              <a:t>Security</a:t>
            </a:r>
            <a:r>
              <a:rPr lang="en-US"/>
              <a:t> extends </a:t>
            </a:r>
            <a:r>
              <a:rPr lang="en-US">
                <a:solidFill>
                  <a:srgbClr val="984807"/>
                </a:solidFill>
              </a:rPr>
              <a:t>InstrumentBase</a:t>
            </a:r>
            <a:r>
              <a:rPr lang="en-US"/>
              <a:t> rather than </a:t>
            </a:r>
            <a:r>
              <a:rPr lang="en-US">
                <a:solidFill>
                  <a:srgbClr val="984807"/>
                </a:solidFill>
              </a:rPr>
              <a:t>ProductBase</a:t>
            </a:r>
            <a:r>
              <a:rPr lang="en-US"/>
              <a:t>.</a:t>
            </a:r>
          </a:p>
          <a:p>
            <a:pPr lvl="1"/>
            <a:r>
              <a:rPr lang="en-US"/>
              <a:t>Remove </a:t>
            </a:r>
            <a:r>
              <a:rPr lang="en-US">
                <a:solidFill>
                  <a:srgbClr val="984807"/>
                </a:solidFill>
              </a:rPr>
              <a:t>EconomicTerms</a:t>
            </a:r>
            <a:r>
              <a:rPr lang="en-US"/>
              <a:t> from </a:t>
            </a:r>
            <a:r>
              <a:rPr lang="en-US">
                <a:solidFill>
                  <a:srgbClr val="984807"/>
                </a:solidFill>
              </a:rPr>
              <a:t>Security</a:t>
            </a:r>
            <a:r>
              <a:rPr lang="en-US"/>
              <a:t>.</a:t>
            </a:r>
          </a:p>
          <a:p>
            <a:pPr lvl="1"/>
            <a:r>
              <a:rPr lang="en-US"/>
              <a:t>Refactor product qualification where </a:t>
            </a:r>
            <a:r>
              <a:rPr lang="en-US">
                <a:solidFill>
                  <a:srgbClr val="984807"/>
                </a:solidFill>
              </a:rPr>
              <a:t>Security</a:t>
            </a:r>
            <a:r>
              <a:rPr lang="en-US"/>
              <a:t> is an asset underlier.</a:t>
            </a:r>
          </a:p>
          <a:p>
            <a:pPr lvl="1">
              <a:spcBef>
                <a:spcPts val="600"/>
              </a:spcBef>
            </a:pPr>
            <a:r>
              <a:rPr lang="en-GB"/>
              <a:t>Refactor event functions to use the </a:t>
            </a:r>
            <a:r>
              <a:rPr lang="en-GB">
                <a:solidFill>
                  <a:srgbClr val="984807"/>
                </a:solidFill>
              </a:rPr>
              <a:t>AssetIdentifier</a:t>
            </a:r>
            <a:r>
              <a:rPr lang="en-GB"/>
              <a:t> rather than </a:t>
            </a:r>
            <a:r>
              <a:rPr lang="en-GB">
                <a:solidFill>
                  <a:srgbClr val="984807"/>
                </a:solidFill>
              </a:rPr>
              <a:t>ProductIdentifier</a:t>
            </a:r>
            <a:r>
              <a:rPr lang="en-GB"/>
              <a:t> when referring to a security asset.</a:t>
            </a:r>
          </a:p>
          <a:p>
            <a:pPr lvl="1">
              <a:spcBef>
                <a:spcPts val="600"/>
              </a:spcBef>
            </a:pPr>
            <a:r>
              <a:rPr lang="en-GB"/>
              <a:t>Refactor product qualification </a:t>
            </a:r>
            <a:r>
              <a:rPr lang="en-US"/>
              <a:t>where</a:t>
            </a:r>
            <a:r>
              <a:rPr lang="en-GB"/>
              <a:t> an </a:t>
            </a:r>
            <a:r>
              <a:rPr lang="en-GB">
                <a:solidFill>
                  <a:srgbClr val="984807"/>
                </a:solidFill>
              </a:rPr>
              <a:t>Asset</a:t>
            </a:r>
            <a:r>
              <a:rPr lang="en-GB"/>
              <a:t> is an Underlier (change from current </a:t>
            </a:r>
            <a:r>
              <a:rPr lang="en-GB">
                <a:solidFill>
                  <a:srgbClr val="984807"/>
                </a:solidFill>
              </a:rPr>
              <a:t>security -&gt; productTaxonomy</a:t>
            </a:r>
            <a:r>
              <a:rPr lang="en-GB"/>
              <a:t>.</a:t>
            </a:r>
          </a:p>
          <a:p>
            <a:pPr lvl="1">
              <a:spcBef>
                <a:spcPts val="600"/>
              </a:spcBef>
            </a:pPr>
            <a:r>
              <a:rPr lang="en-GB"/>
              <a:t>Refactor </a:t>
            </a:r>
            <a:r>
              <a:rPr lang="en-GB">
                <a:solidFill>
                  <a:srgbClr val="984807"/>
                </a:solidFill>
              </a:rPr>
              <a:t>Create_AssetTransfer </a:t>
            </a:r>
            <a:r>
              <a:rPr lang="en-GB"/>
              <a:t>function.</a:t>
            </a:r>
          </a:p>
          <a:p>
            <a:pPr marL="176213" lvl="1" indent="0">
              <a:spcBef>
                <a:spcPts val="600"/>
              </a:spcBef>
              <a:buNone/>
            </a:pPr>
            <a:br>
              <a:rPr lang="en-US"/>
            </a:br>
            <a:endParaRPr lang="en-US"/>
          </a:p>
          <a:p>
            <a:pPr marL="176213" lvl="1" indent="0">
              <a:buFont typeface="Arial" panose="020B0604020202020204" pitchFamily="34" charset="0"/>
              <a:buNone/>
            </a:pPr>
            <a:endParaRPr lang="en-US"/>
          </a:p>
          <a:p>
            <a:endParaRPr lang="en-GB"/>
          </a:p>
          <a:p>
            <a:pPr lvl="1"/>
            <a:endParaRPr lang="en-US"/>
          </a:p>
          <a:p>
            <a:endParaRPr lang="en-GB"/>
          </a:p>
          <a:p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2FACDB8-0A83-D30C-B3C8-2E3DE82BDC32}"/>
              </a:ext>
            </a:extLst>
          </p:cNvPr>
          <p:cNvSpPr/>
          <p:nvPr/>
        </p:nvSpPr>
        <p:spPr>
          <a:xfrm>
            <a:off x="9813824" y="237866"/>
            <a:ext cx="1717705" cy="58966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/>
              <a:t>Updated scope on 14 June</a:t>
            </a:r>
          </a:p>
        </p:txBody>
      </p:sp>
    </p:spTree>
    <p:extLst>
      <p:ext uri="{BB962C8B-B14F-4D97-AF65-F5344CB8AC3E}">
        <p14:creationId xmlns:p14="http://schemas.microsoft.com/office/powerpoint/2010/main" val="27125926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CAD2B-BAC1-0158-56D9-819B9D8BA8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Development Release for Asset Refactoring:  Phase 3 – provisional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AB426F-A328-3535-6198-3FDF62587F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6494" y="675118"/>
            <a:ext cx="5276640" cy="5751319"/>
          </a:xfrm>
        </p:spPr>
        <p:txBody>
          <a:bodyPr/>
          <a:lstStyle/>
          <a:p>
            <a:pPr marL="0" indent="0">
              <a:spcBef>
                <a:spcPts val="600"/>
              </a:spcBef>
              <a:buNone/>
            </a:pPr>
            <a:endParaRPr lang="en-GB" dirty="0"/>
          </a:p>
          <a:p>
            <a:pPr>
              <a:spcBef>
                <a:spcPts val="600"/>
              </a:spcBef>
            </a:pPr>
            <a:r>
              <a:rPr lang="en-GB" b="1" dirty="0"/>
              <a:t>Product		</a:t>
            </a:r>
            <a:r>
              <a:rPr lang="en-GB" dirty="0"/>
              <a:t>ART-3.08</a:t>
            </a:r>
          </a:p>
          <a:p>
            <a:pPr lvl="1">
              <a:spcBef>
                <a:spcPts val="600"/>
              </a:spcBef>
            </a:pPr>
            <a:r>
              <a:rPr lang="en-GB" dirty="0"/>
              <a:t>Refactor the use of identifiers in </a:t>
            </a:r>
            <a:r>
              <a:rPr lang="en-GB" dirty="0" err="1">
                <a:solidFill>
                  <a:srgbClr val="984807"/>
                </a:solidFill>
              </a:rPr>
              <a:t>ProductBase</a:t>
            </a:r>
            <a:r>
              <a:rPr lang="en-GB" dirty="0"/>
              <a:t> (align with </a:t>
            </a:r>
            <a:r>
              <a:rPr lang="en-GB" dirty="0" err="1">
                <a:solidFill>
                  <a:srgbClr val="984807"/>
                </a:solidFill>
              </a:rPr>
              <a:t>AssetIdentifier</a:t>
            </a:r>
            <a:r>
              <a:rPr lang="en-GB" dirty="0"/>
              <a:t>).</a:t>
            </a:r>
          </a:p>
          <a:p>
            <a:pPr lvl="1">
              <a:spcBef>
                <a:spcPts val="600"/>
              </a:spcBef>
            </a:pPr>
            <a:r>
              <a:rPr lang="en-GB" dirty="0"/>
              <a:t>Remove use of the legacy </a:t>
            </a:r>
            <a:r>
              <a:rPr lang="en-GB" dirty="0" err="1">
                <a:solidFill>
                  <a:srgbClr val="984807"/>
                </a:solidFill>
              </a:rPr>
              <a:t>AssignedIdentifier</a:t>
            </a:r>
            <a:r>
              <a:rPr lang="en-GB" dirty="0">
                <a:solidFill>
                  <a:srgbClr val="984807"/>
                </a:solidFill>
              </a:rPr>
              <a:t> </a:t>
            </a:r>
            <a:r>
              <a:rPr lang="en-GB" dirty="0"/>
              <a:t>and</a:t>
            </a:r>
            <a:r>
              <a:rPr lang="en-GB" dirty="0">
                <a:solidFill>
                  <a:srgbClr val="984807"/>
                </a:solidFill>
              </a:rPr>
              <a:t> </a:t>
            </a:r>
            <a:r>
              <a:rPr lang="en-GB" dirty="0" err="1">
                <a:solidFill>
                  <a:srgbClr val="984807"/>
                </a:solidFill>
              </a:rPr>
              <a:t>ProductIdentifier</a:t>
            </a:r>
            <a:r>
              <a:rPr lang="en-GB" dirty="0">
                <a:solidFill>
                  <a:srgbClr val="984807"/>
                </a:solidFill>
              </a:rPr>
              <a:t>.</a:t>
            </a:r>
            <a:endParaRPr lang="en-GB" dirty="0"/>
          </a:p>
          <a:p>
            <a:pPr lvl="1">
              <a:spcBef>
                <a:spcPts val="600"/>
              </a:spcBef>
            </a:pPr>
            <a:r>
              <a:rPr lang="en-GB" dirty="0"/>
              <a:t>Create new </a:t>
            </a:r>
            <a:r>
              <a:rPr lang="en-GB" dirty="0" err="1">
                <a:solidFill>
                  <a:srgbClr val="984807"/>
                </a:solidFill>
              </a:rPr>
              <a:t>NonTransferableProduct</a:t>
            </a:r>
            <a:r>
              <a:rPr lang="en-GB" dirty="0"/>
              <a:t> data type that extends </a:t>
            </a:r>
            <a:r>
              <a:rPr lang="en-GB" dirty="0" err="1">
                <a:solidFill>
                  <a:srgbClr val="984807"/>
                </a:solidFill>
              </a:rPr>
              <a:t>ProductBase</a:t>
            </a:r>
            <a:r>
              <a:rPr lang="en-GB" dirty="0"/>
              <a:t> by adding </a:t>
            </a:r>
            <a:r>
              <a:rPr lang="en-GB" dirty="0" err="1">
                <a:solidFill>
                  <a:srgbClr val="984807"/>
                </a:solidFill>
              </a:rPr>
              <a:t>EconomicTerms</a:t>
            </a:r>
            <a:r>
              <a:rPr lang="en-GB" dirty="0"/>
              <a:t> as an attribute.  Replace and deprecate </a:t>
            </a:r>
            <a:r>
              <a:rPr lang="en-GB" dirty="0" err="1">
                <a:solidFill>
                  <a:srgbClr val="984807"/>
                </a:solidFill>
              </a:rPr>
              <a:t>ContractualProduct</a:t>
            </a:r>
            <a:r>
              <a:rPr lang="en-GB" dirty="0"/>
              <a:t>.</a:t>
            </a:r>
          </a:p>
          <a:p>
            <a:pPr lvl="1">
              <a:spcBef>
                <a:spcPts val="600"/>
              </a:spcBef>
            </a:pPr>
            <a:r>
              <a:rPr lang="en-GB" dirty="0"/>
              <a:t>Create new </a:t>
            </a:r>
            <a:r>
              <a:rPr lang="en-GB" dirty="0" err="1">
                <a:solidFill>
                  <a:srgbClr val="984807"/>
                </a:solidFill>
              </a:rPr>
              <a:t>TransferableProduct</a:t>
            </a:r>
            <a:r>
              <a:rPr lang="en-GB" dirty="0"/>
              <a:t> data type that extends </a:t>
            </a:r>
            <a:r>
              <a:rPr lang="en-GB" dirty="0" err="1">
                <a:solidFill>
                  <a:srgbClr val="984807"/>
                </a:solidFill>
              </a:rPr>
              <a:t>NonTransferableProduct</a:t>
            </a:r>
            <a:r>
              <a:rPr lang="en-GB" dirty="0"/>
              <a:t> by adding </a:t>
            </a:r>
            <a:r>
              <a:rPr lang="en-GB" dirty="0">
                <a:solidFill>
                  <a:srgbClr val="984807"/>
                </a:solidFill>
              </a:rPr>
              <a:t>Asset</a:t>
            </a:r>
            <a:r>
              <a:rPr lang="en-GB" dirty="0"/>
              <a:t> and </a:t>
            </a:r>
            <a:r>
              <a:rPr lang="en-GB" dirty="0">
                <a:solidFill>
                  <a:srgbClr val="984807"/>
                </a:solidFill>
              </a:rPr>
              <a:t>Party</a:t>
            </a:r>
            <a:r>
              <a:rPr lang="en-GB" dirty="0"/>
              <a:t> as attributes.</a:t>
            </a:r>
          </a:p>
          <a:p>
            <a:pPr lvl="1">
              <a:spcBef>
                <a:spcPts val="600"/>
              </a:spcBef>
            </a:pPr>
            <a:r>
              <a:rPr lang="en-GB" dirty="0"/>
              <a:t>Refactor </a:t>
            </a:r>
            <a:r>
              <a:rPr lang="en-GB" dirty="0">
                <a:solidFill>
                  <a:srgbClr val="984807"/>
                </a:solidFill>
              </a:rPr>
              <a:t>Product</a:t>
            </a:r>
            <a:r>
              <a:rPr lang="en-GB" dirty="0"/>
              <a:t> using Choice of either </a:t>
            </a:r>
            <a:r>
              <a:rPr lang="en-GB" dirty="0" err="1">
                <a:solidFill>
                  <a:srgbClr val="984807"/>
                </a:solidFill>
              </a:rPr>
              <a:t>NonTransferableProduct</a:t>
            </a:r>
            <a:r>
              <a:rPr lang="en-GB" dirty="0"/>
              <a:t> or </a:t>
            </a:r>
            <a:r>
              <a:rPr lang="en-GB" dirty="0" err="1">
                <a:solidFill>
                  <a:srgbClr val="984807"/>
                </a:solidFill>
              </a:rPr>
              <a:t>TransferableProduct</a:t>
            </a:r>
            <a:r>
              <a:rPr lang="en-GB" dirty="0"/>
              <a:t> (*).</a:t>
            </a:r>
          </a:p>
          <a:p>
            <a:pPr lvl="1">
              <a:spcBef>
                <a:spcPts val="600"/>
              </a:spcBef>
            </a:pPr>
            <a:r>
              <a:rPr lang="en-GB" dirty="0"/>
              <a:t>Update </a:t>
            </a:r>
            <a:r>
              <a:rPr lang="en-GB" dirty="0" err="1"/>
              <a:t>FpML</a:t>
            </a:r>
            <a:r>
              <a:rPr lang="en-GB" dirty="0"/>
              <a:t> mappings (aka synonyms) to reflect the new product model and use of </a:t>
            </a:r>
            <a:r>
              <a:rPr lang="en-GB" dirty="0">
                <a:solidFill>
                  <a:srgbClr val="984807"/>
                </a:solidFill>
              </a:rPr>
              <a:t>Asset</a:t>
            </a:r>
            <a:r>
              <a:rPr lang="en-GB" dirty="0"/>
              <a:t>, </a:t>
            </a:r>
            <a:r>
              <a:rPr lang="en-GB" dirty="0">
                <a:solidFill>
                  <a:srgbClr val="984807"/>
                </a:solidFill>
              </a:rPr>
              <a:t>Observable</a:t>
            </a:r>
            <a:r>
              <a:rPr lang="en-GB" dirty="0"/>
              <a:t>, </a:t>
            </a:r>
            <a:r>
              <a:rPr lang="en-GB" dirty="0">
                <a:solidFill>
                  <a:srgbClr val="984807"/>
                </a:solidFill>
              </a:rPr>
              <a:t>Index</a:t>
            </a:r>
            <a:r>
              <a:rPr lang="en-GB" dirty="0"/>
              <a:t> and </a:t>
            </a:r>
            <a:r>
              <a:rPr lang="en-GB" dirty="0">
                <a:solidFill>
                  <a:srgbClr val="984807"/>
                </a:solidFill>
              </a:rPr>
              <a:t>Basket</a:t>
            </a:r>
            <a:r>
              <a:rPr lang="en-GB" dirty="0"/>
              <a:t>.</a:t>
            </a:r>
          </a:p>
          <a:p>
            <a:pPr lvl="1">
              <a:spcBef>
                <a:spcPts val="600"/>
              </a:spcBef>
            </a:pPr>
            <a:r>
              <a:rPr lang="en-GB" dirty="0"/>
              <a:t>Refactor product qualification to ensure full compatibility with new product model, using the deep path operator (*).</a:t>
            </a:r>
          </a:p>
          <a:p>
            <a:pPr lvl="1">
              <a:spcBef>
                <a:spcPts val="600"/>
              </a:spcBef>
            </a:pPr>
            <a:r>
              <a:rPr lang="en-GB" dirty="0"/>
              <a:t>Address metadata addressing in the model and integration with </a:t>
            </a:r>
            <a:r>
              <a:rPr lang="en-GB" dirty="0" err="1">
                <a:solidFill>
                  <a:srgbClr val="984807"/>
                </a:solidFill>
              </a:rPr>
              <a:t>TradeLot</a:t>
            </a:r>
            <a:r>
              <a:rPr lang="en-GB" dirty="0"/>
              <a:t> and </a:t>
            </a:r>
            <a:r>
              <a:rPr lang="en-GB" dirty="0" err="1">
                <a:solidFill>
                  <a:srgbClr val="984807"/>
                </a:solidFill>
              </a:rPr>
              <a:t>PriceQuantity</a:t>
            </a:r>
            <a:r>
              <a:rPr lang="en-GB" dirty="0"/>
              <a:t>.</a:t>
            </a:r>
          </a:p>
          <a:p>
            <a:pPr marL="0" indent="0">
              <a:spcBef>
                <a:spcPts val="600"/>
              </a:spcBef>
              <a:buNone/>
            </a:pP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9ECC1E-9E96-8547-2F24-CC835F3D8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</a:t>
            </a:r>
            <a:fld id="{BF689438-0CE8-CD40-AC3D-D8BB5199B61A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5DB665C-10E1-F742-EEE3-8B63A486EEA2}"/>
              </a:ext>
            </a:extLst>
          </p:cNvPr>
          <p:cNvSpPr txBox="1">
            <a:spLocks/>
          </p:cNvSpPr>
          <p:nvPr/>
        </p:nvSpPr>
        <p:spPr>
          <a:xfrm>
            <a:off x="6193766" y="675118"/>
            <a:ext cx="5534928" cy="59220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6213" indent="-176213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3A4A6A"/>
                </a:solidFill>
                <a:latin typeface="+mn-lt"/>
                <a:ea typeface="+mn-ea"/>
                <a:cs typeface="+mn-cs"/>
              </a:defRPr>
            </a:lvl1pPr>
            <a:lvl2pPr marL="360363" indent="-1841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3A4A6A"/>
                </a:solidFill>
                <a:latin typeface="+mn-lt"/>
                <a:ea typeface="+mn-ea"/>
                <a:cs typeface="+mn-cs"/>
              </a:defRPr>
            </a:lvl2pPr>
            <a:lvl3pPr marL="536575" indent="-17621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3A4A6A"/>
                </a:solidFill>
                <a:latin typeface="+mn-lt"/>
                <a:ea typeface="+mn-ea"/>
                <a:cs typeface="+mn-cs"/>
              </a:defRPr>
            </a:lvl3pPr>
            <a:lvl4pPr marL="720725" indent="-1841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3A4A6A"/>
                </a:solidFill>
                <a:latin typeface="+mn-lt"/>
                <a:ea typeface="+mn-ea"/>
                <a:cs typeface="+mn-cs"/>
              </a:defRPr>
            </a:lvl4pPr>
            <a:lvl5pPr marL="896938" indent="-17621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3A4A6A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6213" lvl="1" indent="0">
              <a:buNone/>
            </a:pPr>
            <a:endParaRPr lang="en-US"/>
          </a:p>
          <a:p>
            <a:r>
              <a:rPr lang="en-US" b="1"/>
              <a:t>Commitment</a:t>
            </a:r>
            <a:r>
              <a:rPr lang="en-US"/>
              <a:t>	ART-3.10 </a:t>
            </a:r>
            <a:endParaRPr lang="en-US">
              <a:highlight>
                <a:srgbClr val="FFFF00"/>
              </a:highlight>
            </a:endParaRPr>
          </a:p>
          <a:p>
            <a:pPr lvl="1"/>
            <a:r>
              <a:rPr lang="en-US"/>
              <a:t>Rename </a:t>
            </a:r>
            <a:r>
              <a:rPr lang="en-US">
                <a:solidFill>
                  <a:srgbClr val="984807"/>
                </a:solidFill>
              </a:rPr>
              <a:t>Payout</a:t>
            </a:r>
            <a:r>
              <a:rPr lang="en-US"/>
              <a:t> to be </a:t>
            </a:r>
            <a:r>
              <a:rPr lang="en-US">
                <a:solidFill>
                  <a:srgbClr val="984807"/>
                </a:solidFill>
              </a:rPr>
              <a:t>Commitment</a:t>
            </a:r>
            <a:r>
              <a:rPr lang="en-US"/>
              <a:t>.</a:t>
            </a:r>
          </a:p>
          <a:p>
            <a:pPr lvl="1"/>
            <a:r>
              <a:rPr lang="en-US"/>
              <a:t>Rename </a:t>
            </a:r>
            <a:r>
              <a:rPr lang="en-US">
                <a:solidFill>
                  <a:srgbClr val="984807"/>
                </a:solidFill>
              </a:rPr>
              <a:t>PayoutBase</a:t>
            </a:r>
            <a:r>
              <a:rPr lang="en-US"/>
              <a:t> to be </a:t>
            </a:r>
            <a:r>
              <a:rPr lang="en-US">
                <a:solidFill>
                  <a:srgbClr val="984807"/>
                </a:solidFill>
              </a:rPr>
              <a:t>CommitmentBase</a:t>
            </a:r>
            <a:r>
              <a:rPr lang="en-US"/>
              <a:t>.</a:t>
            </a:r>
          </a:p>
          <a:p>
            <a:pPr lvl="1"/>
            <a:r>
              <a:rPr lang="en-US"/>
              <a:t>No changes to other constructs and modelling of payouts.</a:t>
            </a:r>
          </a:p>
          <a:p>
            <a:pPr lvl="1"/>
            <a:endParaRPr lang="en-US"/>
          </a:p>
          <a:p>
            <a:r>
              <a:rPr lang="en-US" b="1"/>
              <a:t>Security Financing</a:t>
            </a:r>
            <a:r>
              <a:rPr lang="en-US"/>
              <a:t>	ART-3.11 </a:t>
            </a:r>
          </a:p>
          <a:p>
            <a:pPr lvl="1"/>
            <a:r>
              <a:rPr lang="en-US"/>
              <a:t>Design a new trade type enumerator which is required when a trade is incepted with a </a:t>
            </a:r>
            <a:r>
              <a:rPr lang="en-US">
                <a:solidFill>
                  <a:srgbClr val="984807"/>
                </a:solidFill>
              </a:rPr>
              <a:t>NonTransferableProduct</a:t>
            </a:r>
            <a:r>
              <a:rPr lang="en-US"/>
              <a:t> which qualifies as “SecuritiesFinance”, values to be agreed.</a:t>
            </a:r>
            <a:endParaRPr lang="en-GB"/>
          </a:p>
          <a:p>
            <a:pPr marL="0" indent="0">
              <a:buNone/>
            </a:pPr>
            <a:endParaRPr lang="en-GB"/>
          </a:p>
          <a:p>
            <a:pPr lvl="1"/>
            <a:endParaRPr lang="en-US"/>
          </a:p>
          <a:p>
            <a:endParaRPr lang="en-GB"/>
          </a:p>
          <a:p>
            <a:pPr lvl="1"/>
            <a:endParaRPr lang="en-US"/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65635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CAD2B-BAC1-0158-56D9-819B9D8BA8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Development Release for Asset Refactoring:  Additional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AB426F-A328-3535-6198-3FDF62587F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6494" y="675118"/>
            <a:ext cx="5276640" cy="5751319"/>
          </a:xfrm>
        </p:spPr>
        <p:txBody>
          <a:bodyPr/>
          <a:lstStyle/>
          <a:p>
            <a:pPr marL="0" indent="0">
              <a:spcBef>
                <a:spcPts val="600"/>
              </a:spcBef>
              <a:buNone/>
            </a:pPr>
            <a:endParaRPr lang="en-GB"/>
          </a:p>
          <a:p>
            <a:pPr>
              <a:spcBef>
                <a:spcPts val="600"/>
              </a:spcBef>
            </a:pPr>
            <a:r>
              <a:rPr lang="en-GB"/>
              <a:t>Mark-to-market  (next page)</a:t>
            </a:r>
          </a:p>
          <a:p>
            <a:pPr lvl="1">
              <a:spcBef>
                <a:spcPts val="600"/>
              </a:spcBef>
            </a:pPr>
            <a:r>
              <a:rPr lang="en-GB"/>
              <a:t>Ensure all outstanding questions are resolved.</a:t>
            </a:r>
          </a:p>
          <a:p>
            <a:pPr lvl="1">
              <a:spcBef>
                <a:spcPts val="600"/>
              </a:spcBef>
            </a:pPr>
            <a:r>
              <a:rPr lang="en-GB"/>
              <a:t>Check original scope, objectives and issues are addressed.</a:t>
            </a:r>
            <a:br>
              <a:rPr lang="en-GB"/>
            </a:br>
            <a:endParaRPr lang="en-GB"/>
          </a:p>
          <a:p>
            <a:pPr>
              <a:spcBef>
                <a:spcPts val="600"/>
              </a:spcBef>
            </a:pPr>
            <a:r>
              <a:rPr lang="en-GB"/>
              <a:t>Payout Refactoring</a:t>
            </a:r>
          </a:p>
          <a:p>
            <a:pPr lvl="1">
              <a:spcBef>
                <a:spcPts val="600"/>
              </a:spcBef>
            </a:pPr>
            <a:r>
              <a:rPr lang="en-GB"/>
              <a:t>Ensure that the use of underliers in payouts is consistent with the new model, ie Observable or Asset, rather than Product.</a:t>
            </a:r>
            <a:br>
              <a:rPr lang="en-GB"/>
            </a:br>
            <a:endParaRPr lang="en-GB"/>
          </a:p>
          <a:p>
            <a:pPr>
              <a:spcBef>
                <a:spcPts val="600"/>
              </a:spcBef>
            </a:pPr>
            <a:r>
              <a:rPr lang="en-GB"/>
              <a:t>Rune DSL</a:t>
            </a:r>
          </a:p>
          <a:p>
            <a:pPr lvl="1">
              <a:spcBef>
                <a:spcPts val="600"/>
              </a:spcBef>
            </a:pPr>
            <a:r>
              <a:rPr lang="en-GB"/>
              <a:t>Obtain Technology Architecture Working Group approval.</a:t>
            </a:r>
          </a:p>
          <a:p>
            <a:pPr lvl="1">
              <a:spcBef>
                <a:spcPts val="600"/>
              </a:spcBef>
            </a:pPr>
            <a:r>
              <a:rPr lang="en-GB"/>
              <a:t>Complete implementation of Choice construct.</a:t>
            </a:r>
          </a:p>
          <a:p>
            <a:pPr lvl="1">
              <a:spcBef>
                <a:spcPts val="600"/>
              </a:spcBef>
            </a:pPr>
            <a:r>
              <a:rPr lang="en-GB"/>
              <a:t>Complete implementation of the deep path operator.</a:t>
            </a:r>
          </a:p>
          <a:p>
            <a:pPr>
              <a:spcBef>
                <a:spcPts val="600"/>
              </a:spcBef>
            </a:pPr>
            <a:endParaRPr lang="en-GB"/>
          </a:p>
          <a:p>
            <a:pPr>
              <a:spcBef>
                <a:spcPts val="600"/>
              </a:spcBef>
            </a:pPr>
            <a:r>
              <a:rPr lang="en-GB"/>
              <a:t>Documentation</a:t>
            </a:r>
          </a:p>
          <a:p>
            <a:pPr lvl="1">
              <a:spcBef>
                <a:spcPts val="600"/>
              </a:spcBef>
            </a:pPr>
            <a:r>
              <a:rPr lang="en-GB"/>
              <a:t>Enhance the FINOS documentation site to be version aware.</a:t>
            </a:r>
          </a:p>
          <a:p>
            <a:pPr lvl="1">
              <a:spcBef>
                <a:spcPts val="600"/>
              </a:spcBef>
            </a:pPr>
            <a:r>
              <a:rPr lang="en-GB"/>
              <a:t>Create at CDM 6 version of the documentation.</a:t>
            </a:r>
          </a:p>
          <a:p>
            <a:pPr lvl="1">
              <a:spcBef>
                <a:spcPts val="600"/>
              </a:spcBef>
            </a:pPr>
            <a:r>
              <a:rPr lang="en-GB"/>
              <a:t>Update the Product Model documentation to reflect the refactoring.</a:t>
            </a:r>
            <a:br>
              <a:rPr lang="en-GB"/>
            </a:br>
            <a:endParaRPr lang="en-GB"/>
          </a:p>
          <a:p>
            <a:pPr marL="0" indent="0">
              <a:spcBef>
                <a:spcPts val="600"/>
              </a:spcBef>
              <a:buNone/>
            </a:pPr>
            <a:br>
              <a:rPr lang="en-GB"/>
            </a:br>
            <a:endParaRPr lang="en-GB"/>
          </a:p>
          <a:p>
            <a:pPr marL="0" indent="0">
              <a:spcBef>
                <a:spcPts val="600"/>
              </a:spcBef>
              <a:buNone/>
            </a:pPr>
            <a:endParaRPr lang="en-GB"/>
          </a:p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9ECC1E-9E96-8547-2F24-CC835F3D8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</a:t>
            </a:r>
            <a:fld id="{BF689438-0CE8-CD40-AC3D-D8BB5199B61A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5DB665C-10E1-F742-EEE3-8B63A486EEA2}"/>
              </a:ext>
            </a:extLst>
          </p:cNvPr>
          <p:cNvSpPr txBox="1">
            <a:spLocks/>
          </p:cNvSpPr>
          <p:nvPr/>
        </p:nvSpPr>
        <p:spPr>
          <a:xfrm>
            <a:off x="6193766" y="675118"/>
            <a:ext cx="5534928" cy="59220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6213" indent="-176213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3A4A6A"/>
                </a:solidFill>
                <a:latin typeface="+mn-lt"/>
                <a:ea typeface="+mn-ea"/>
                <a:cs typeface="+mn-cs"/>
              </a:defRPr>
            </a:lvl1pPr>
            <a:lvl2pPr marL="360363" indent="-1841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3A4A6A"/>
                </a:solidFill>
                <a:latin typeface="+mn-lt"/>
                <a:ea typeface="+mn-ea"/>
                <a:cs typeface="+mn-cs"/>
              </a:defRPr>
            </a:lvl2pPr>
            <a:lvl3pPr marL="536575" indent="-17621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3A4A6A"/>
                </a:solidFill>
                <a:latin typeface="+mn-lt"/>
                <a:ea typeface="+mn-ea"/>
                <a:cs typeface="+mn-cs"/>
              </a:defRPr>
            </a:lvl3pPr>
            <a:lvl4pPr marL="720725" indent="-1841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3A4A6A"/>
                </a:solidFill>
                <a:latin typeface="+mn-lt"/>
                <a:ea typeface="+mn-ea"/>
                <a:cs typeface="+mn-cs"/>
              </a:defRPr>
            </a:lvl4pPr>
            <a:lvl5pPr marL="896938" indent="-17621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3A4A6A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</a:pPr>
            <a:endParaRPr lang="en-GB"/>
          </a:p>
          <a:p>
            <a:pPr>
              <a:spcBef>
                <a:spcPts val="600"/>
              </a:spcBef>
            </a:pPr>
            <a:r>
              <a:rPr lang="en-GB"/>
              <a:t>Supporting Code</a:t>
            </a:r>
          </a:p>
          <a:p>
            <a:pPr lvl="1">
              <a:spcBef>
                <a:spcPts val="600"/>
              </a:spcBef>
            </a:pPr>
            <a:r>
              <a:rPr lang="en-GB"/>
              <a:t>Ensure that the refactored model has no static compilation errors by fixing any middleware code behind the scenes. </a:t>
            </a:r>
          </a:p>
          <a:p>
            <a:pPr>
              <a:spcBef>
                <a:spcPts val="600"/>
              </a:spcBef>
            </a:pPr>
            <a:endParaRPr lang="en-GB"/>
          </a:p>
          <a:p>
            <a:pPr>
              <a:spcBef>
                <a:spcPts val="600"/>
              </a:spcBef>
            </a:pPr>
            <a:r>
              <a:rPr lang="en-GB"/>
              <a:t>Code Generation</a:t>
            </a:r>
          </a:p>
          <a:p>
            <a:pPr lvl="1">
              <a:spcBef>
                <a:spcPts val="600"/>
              </a:spcBef>
            </a:pPr>
            <a:r>
              <a:rPr lang="en-GB"/>
              <a:t>Ensure that code can be generated for all supported models with the refactored model.</a:t>
            </a:r>
            <a:br>
              <a:rPr lang="en-GB"/>
            </a:br>
            <a:endParaRPr lang="en-GB"/>
          </a:p>
          <a:p>
            <a:pPr>
              <a:spcBef>
                <a:spcPts val="600"/>
              </a:spcBef>
            </a:pPr>
            <a:r>
              <a:rPr lang="en-GB"/>
              <a:t>Sample Files</a:t>
            </a:r>
          </a:p>
          <a:p>
            <a:pPr lvl="1">
              <a:spcBef>
                <a:spcPts val="600"/>
              </a:spcBef>
            </a:pPr>
            <a:r>
              <a:rPr lang="en-GB"/>
              <a:t>Ensure that all sample files in the FINOS CDM Distribution can be correctly ingested and mapped to the refactored product model.</a:t>
            </a:r>
          </a:p>
          <a:p>
            <a:pPr lvl="1">
              <a:spcBef>
                <a:spcPts val="600"/>
              </a:spcBef>
            </a:pPr>
            <a:endParaRPr lang="en-GB"/>
          </a:p>
          <a:p>
            <a:pPr>
              <a:spcBef>
                <a:spcPts val="600"/>
              </a:spcBef>
            </a:pPr>
            <a:r>
              <a:rPr lang="en-GB">
                <a:highlight>
                  <a:srgbClr val="FFFF00"/>
                </a:highlight>
              </a:rPr>
              <a:t>New samples / examples</a:t>
            </a:r>
          </a:p>
          <a:p>
            <a:pPr lvl="1">
              <a:spcBef>
                <a:spcPts val="600"/>
              </a:spcBef>
            </a:pPr>
            <a:r>
              <a:rPr lang="en-GB"/>
              <a:t>Ensure that all participants and T.A.s have an opportunity to contribute samples for integration into the distribution.</a:t>
            </a:r>
            <a:br>
              <a:rPr lang="en-GB"/>
            </a:br>
            <a:endParaRPr lang="en-GB"/>
          </a:p>
          <a:p>
            <a:pPr>
              <a:spcBef>
                <a:spcPts val="600"/>
              </a:spcBef>
            </a:pPr>
            <a:r>
              <a:rPr lang="en-GB"/>
              <a:t>Testing</a:t>
            </a:r>
          </a:p>
          <a:p>
            <a:pPr lvl="1">
              <a:spcBef>
                <a:spcPts val="600"/>
              </a:spcBef>
            </a:pPr>
            <a:r>
              <a:rPr lang="en-GB"/>
              <a:t>Release into CDM 6 development branch.</a:t>
            </a:r>
          </a:p>
          <a:p>
            <a:pPr lvl="1">
              <a:spcBef>
                <a:spcPts val="600"/>
              </a:spcBef>
            </a:pPr>
            <a:r>
              <a:rPr lang="en-GB"/>
              <a:t>Engage Task Force members in thorough review and testing.</a:t>
            </a:r>
          </a:p>
          <a:p>
            <a:pPr lvl="1">
              <a:spcBef>
                <a:spcPts val="600"/>
              </a:spcBef>
            </a:pPr>
            <a:endParaRPr lang="en-GB"/>
          </a:p>
          <a:p>
            <a:pPr lvl="1">
              <a:spcBef>
                <a:spcPts val="600"/>
              </a:spcBef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23113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CAD2B-BAC1-0158-56D9-819B9D8BA8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Outstanding Topics to be Addressed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AB426F-A328-3535-6198-3FDF62587F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6494" y="675118"/>
            <a:ext cx="5276640" cy="5751319"/>
          </a:xfrm>
        </p:spPr>
        <p:txBody>
          <a:bodyPr/>
          <a:lstStyle/>
          <a:p>
            <a:pPr marL="0" indent="0">
              <a:spcBef>
                <a:spcPts val="600"/>
              </a:spcBef>
              <a:buNone/>
            </a:pPr>
            <a:endParaRPr lang="en-GB"/>
          </a:p>
          <a:p>
            <a:pPr>
              <a:spcBef>
                <a:spcPts val="600"/>
              </a:spcBef>
            </a:pPr>
            <a:r>
              <a:rPr lang="en-GB"/>
              <a:t>RelatedExchange</a:t>
            </a:r>
          </a:p>
          <a:p>
            <a:pPr lvl="1"/>
            <a:r>
              <a:rPr lang="en-GB">
                <a:hlinkClick r:id="rId2"/>
              </a:rPr>
              <a:t>https://github.com/finos/common-domain-model/pull/2918#issuecomment-2151938656</a:t>
            </a:r>
            <a:endParaRPr lang="en-GB"/>
          </a:p>
          <a:p>
            <a:pPr lvl="1"/>
            <a:r>
              <a:rPr lang="en-GB">
                <a:solidFill>
                  <a:srgbClr val="984807"/>
                </a:solidFill>
              </a:rPr>
              <a:t>RelatedExchange</a:t>
            </a:r>
            <a:r>
              <a:rPr lang="en-GB"/>
              <a:t> is missing as an attribute in </a:t>
            </a:r>
            <a:r>
              <a:rPr lang="en-GB">
                <a:solidFill>
                  <a:srgbClr val="984807"/>
                </a:solidFill>
              </a:rPr>
              <a:t>ListedDerivative</a:t>
            </a:r>
            <a:r>
              <a:rPr lang="en-GB"/>
              <a:t> and </a:t>
            </a:r>
            <a:r>
              <a:rPr lang="en-GB">
                <a:solidFill>
                  <a:srgbClr val="984807"/>
                </a:solidFill>
              </a:rPr>
              <a:t>Index</a:t>
            </a:r>
            <a:r>
              <a:rPr lang="en-GB"/>
              <a:t>.</a:t>
            </a:r>
          </a:p>
          <a:p>
            <a:pPr lvl="1"/>
            <a:r>
              <a:rPr lang="en-GB"/>
              <a:t>ACTION:  Update model.</a:t>
            </a:r>
          </a:p>
          <a:p>
            <a:pPr lvl="1"/>
            <a:endParaRPr lang="en-GB"/>
          </a:p>
          <a:p>
            <a:r>
              <a:rPr lang="en-GB"/>
              <a:t>AssetType</a:t>
            </a:r>
          </a:p>
          <a:p>
            <a:pPr lvl="1"/>
            <a:r>
              <a:rPr lang="en-GB">
                <a:solidFill>
                  <a:srgbClr val="984807"/>
                </a:solidFill>
              </a:rPr>
              <a:t>AssetType</a:t>
            </a:r>
            <a:r>
              <a:rPr lang="en-GB"/>
              <a:t> is an enum used in the Collateral model.</a:t>
            </a:r>
          </a:p>
          <a:p>
            <a:pPr lvl="1"/>
            <a:r>
              <a:rPr lang="en-GB"/>
              <a:t>Should be aligned with the new refactored model</a:t>
            </a:r>
          </a:p>
          <a:p>
            <a:pPr lvl="1"/>
            <a:r>
              <a:rPr lang="en-GB"/>
              <a:t>ACTION:  Review with Collateral WG.</a:t>
            </a:r>
          </a:p>
          <a:p>
            <a:pPr lvl="1"/>
            <a:endParaRPr lang="en-GB"/>
          </a:p>
          <a:p>
            <a:r>
              <a:rPr lang="en-GB"/>
              <a:t>Product Taxonomy</a:t>
            </a:r>
          </a:p>
          <a:p>
            <a:pPr lvl="1"/>
            <a:r>
              <a:rPr lang="en-GB">
                <a:solidFill>
                  <a:srgbClr val="984807"/>
                </a:solidFill>
              </a:rPr>
              <a:t>TaxonomySourceEnum</a:t>
            </a:r>
            <a:r>
              <a:rPr lang="en-GB"/>
              <a:t> needs to support other trade associations in addition to ISDA.</a:t>
            </a:r>
          </a:p>
          <a:p>
            <a:pPr lvl="1"/>
            <a:r>
              <a:rPr lang="en-GB"/>
              <a:t>ACTION:  Review and propose options.</a:t>
            </a:r>
          </a:p>
          <a:p>
            <a:pPr lvl="1"/>
            <a:endParaRPr lang="en-GB"/>
          </a:p>
          <a:p>
            <a:r>
              <a:rPr lang="en-GB"/>
              <a:t>Index simplification</a:t>
            </a:r>
          </a:p>
          <a:p>
            <a:pPr lvl="1"/>
            <a:r>
              <a:rPr lang="en-GB"/>
              <a:t>Combine the Index identifier with the enum, similar to design for the Cash data type.</a:t>
            </a:r>
          </a:p>
          <a:p>
            <a:pPr lvl="1"/>
            <a:r>
              <a:rPr lang="en-GB"/>
              <a:t>ACTION:  Review and propose design.</a:t>
            </a:r>
          </a:p>
          <a:p>
            <a:pPr lvl="1"/>
            <a:endParaRPr lang="en-GB"/>
          </a:p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9ECC1E-9E96-8547-2F24-CC835F3D8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</a:t>
            </a:r>
            <a:fld id="{BF689438-0CE8-CD40-AC3D-D8BB5199B61A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5DB665C-10E1-F742-EEE3-8B63A486EEA2}"/>
              </a:ext>
            </a:extLst>
          </p:cNvPr>
          <p:cNvSpPr txBox="1">
            <a:spLocks/>
          </p:cNvSpPr>
          <p:nvPr/>
        </p:nvSpPr>
        <p:spPr>
          <a:xfrm>
            <a:off x="6193766" y="675118"/>
            <a:ext cx="5534928" cy="59220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6213" indent="-176213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3A4A6A"/>
                </a:solidFill>
                <a:latin typeface="+mn-lt"/>
                <a:ea typeface="+mn-ea"/>
                <a:cs typeface="+mn-cs"/>
              </a:defRPr>
            </a:lvl1pPr>
            <a:lvl2pPr marL="360363" indent="-1841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3A4A6A"/>
                </a:solidFill>
                <a:latin typeface="+mn-lt"/>
                <a:ea typeface="+mn-ea"/>
                <a:cs typeface="+mn-cs"/>
              </a:defRPr>
            </a:lvl2pPr>
            <a:lvl3pPr marL="536575" indent="-17621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3A4A6A"/>
                </a:solidFill>
                <a:latin typeface="+mn-lt"/>
                <a:ea typeface="+mn-ea"/>
                <a:cs typeface="+mn-cs"/>
              </a:defRPr>
            </a:lvl3pPr>
            <a:lvl4pPr marL="720725" indent="-1841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3A4A6A"/>
                </a:solidFill>
                <a:latin typeface="+mn-lt"/>
                <a:ea typeface="+mn-ea"/>
                <a:cs typeface="+mn-cs"/>
              </a:defRPr>
            </a:lvl4pPr>
            <a:lvl5pPr marL="896938" indent="-17621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3A4A6A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</a:pPr>
            <a:endParaRPr lang="en-GB"/>
          </a:p>
          <a:p>
            <a:pPr>
              <a:spcBef>
                <a:spcPts val="600"/>
              </a:spcBef>
            </a:pPr>
            <a:r>
              <a:rPr lang="en-GB"/>
              <a:t>Index refactoring</a:t>
            </a:r>
          </a:p>
          <a:p>
            <a:pPr lvl="1">
              <a:spcBef>
                <a:spcPts val="600"/>
              </a:spcBef>
            </a:pPr>
            <a:r>
              <a:rPr lang="en-GB"/>
              <a:t>Review OtherIndex design against JPM proposal.</a:t>
            </a:r>
          </a:p>
          <a:p>
            <a:pPr lvl="1">
              <a:spcBef>
                <a:spcPts val="600"/>
              </a:spcBef>
            </a:pPr>
            <a:r>
              <a:rPr lang="en-GB"/>
              <a:t>ACTION:  Review and propose options.</a:t>
            </a:r>
          </a:p>
          <a:p>
            <a:pPr>
              <a:spcBef>
                <a:spcPts val="600"/>
              </a:spcBef>
            </a:pPr>
            <a:endParaRPr lang="en-GB"/>
          </a:p>
          <a:p>
            <a:pPr>
              <a:spcBef>
                <a:spcPts val="600"/>
              </a:spcBef>
            </a:pPr>
            <a:r>
              <a:rPr lang="en-GB"/>
              <a:t>FinancialUnitEnum</a:t>
            </a:r>
          </a:p>
          <a:p>
            <a:pPr lvl="1">
              <a:spcBef>
                <a:spcPts val="600"/>
              </a:spcBef>
            </a:pPr>
            <a:r>
              <a:rPr lang="en-GB">
                <a:hlinkClick r:id="rId3"/>
              </a:rPr>
              <a:t>https://github.com/finos/common-domain-model/issues/2909#issuecomment-2128859808</a:t>
            </a:r>
            <a:r>
              <a:rPr lang="en-GB"/>
              <a:t> </a:t>
            </a:r>
          </a:p>
          <a:p>
            <a:pPr lvl="1">
              <a:spcBef>
                <a:spcPts val="600"/>
              </a:spcBef>
            </a:pPr>
            <a:r>
              <a:rPr lang="en-GB"/>
              <a:t>Proposal to refactor the enums to align with the refactoring.</a:t>
            </a:r>
          </a:p>
          <a:p>
            <a:pPr lvl="1">
              <a:spcBef>
                <a:spcPts val="600"/>
              </a:spcBef>
            </a:pPr>
            <a:r>
              <a:rPr lang="en-GB"/>
              <a:t>ACTION: Review and respond.</a:t>
            </a:r>
          </a:p>
          <a:p>
            <a:pPr lvl="1">
              <a:spcBef>
                <a:spcPts val="600"/>
              </a:spcBef>
            </a:pPr>
            <a:endParaRPr lang="en-GB"/>
          </a:p>
          <a:p>
            <a:pPr>
              <a:spcBef>
                <a:spcPts val="600"/>
              </a:spcBef>
            </a:pPr>
            <a:r>
              <a:rPr lang="en-GB"/>
              <a:t>Underlier ID</a:t>
            </a:r>
          </a:p>
          <a:p>
            <a:pPr lvl="1">
              <a:spcBef>
                <a:spcPts val="600"/>
              </a:spcBef>
            </a:pPr>
            <a:r>
              <a:rPr lang="en-GB"/>
              <a:t>Certain DRR juridictions require a waterfall on the use of identifiers used for underliers.</a:t>
            </a:r>
          </a:p>
          <a:p>
            <a:pPr lvl="1">
              <a:spcBef>
                <a:spcPts val="600"/>
              </a:spcBef>
            </a:pPr>
            <a:r>
              <a:rPr lang="en-GB"/>
              <a:t>ACTION: Review implications, if any, for the model.</a:t>
            </a:r>
          </a:p>
          <a:p>
            <a:pPr lvl="1">
              <a:spcBef>
                <a:spcPts val="600"/>
              </a:spcBef>
            </a:pPr>
            <a:endParaRPr lang="en-GB"/>
          </a:p>
          <a:p>
            <a:pPr>
              <a:spcBef>
                <a:spcPts val="600"/>
              </a:spcBef>
            </a:pPr>
            <a:r>
              <a:rPr lang="en-GB"/>
              <a:t>Custom Basket ID</a:t>
            </a:r>
          </a:p>
          <a:p>
            <a:pPr lvl="1">
              <a:spcBef>
                <a:spcPts val="600"/>
              </a:spcBef>
            </a:pPr>
            <a:r>
              <a:rPr lang="en-GB"/>
              <a:t>Issue raised in DRR reporting of Custom Basket ID Code &amp; Custom Basket Indicator.</a:t>
            </a:r>
          </a:p>
          <a:p>
            <a:pPr lvl="1">
              <a:spcBef>
                <a:spcPts val="600"/>
              </a:spcBef>
            </a:pPr>
            <a:r>
              <a:rPr lang="en-GB"/>
              <a:t>ACTION: Identify any outstanding implications on the model.</a:t>
            </a:r>
          </a:p>
          <a:p>
            <a:pPr lvl="1">
              <a:spcBef>
                <a:spcPts val="600"/>
              </a:spcBef>
            </a:pPr>
            <a:endParaRPr lang="en-GB"/>
          </a:p>
          <a:p>
            <a:pPr>
              <a:spcBef>
                <a:spcPts val="600"/>
              </a:spcBef>
            </a:pPr>
            <a:r>
              <a:rPr lang="en-GB" b="1">
                <a:highlight>
                  <a:srgbClr val="FFFF00"/>
                </a:highlight>
              </a:rPr>
              <a:t>ANY OTHERS?</a:t>
            </a:r>
          </a:p>
          <a:p>
            <a:pPr>
              <a:spcBef>
                <a:spcPts val="600"/>
              </a:spcBef>
            </a:pPr>
            <a:endParaRPr lang="en-GB"/>
          </a:p>
          <a:p>
            <a:pPr lvl="1">
              <a:spcBef>
                <a:spcPts val="600"/>
              </a:spcBef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34295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CAD2B-BAC1-0158-56D9-819B9D8BA8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Additional Topics – Out of Scope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AB426F-A328-3535-6198-3FDF62587F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6494" y="675118"/>
            <a:ext cx="5276640" cy="5751319"/>
          </a:xfrm>
        </p:spPr>
        <p:txBody>
          <a:bodyPr/>
          <a:lstStyle/>
          <a:p>
            <a:pPr marL="0" indent="0">
              <a:spcBef>
                <a:spcPts val="600"/>
              </a:spcBef>
              <a:buNone/>
            </a:pPr>
            <a:endParaRPr lang="en-GB"/>
          </a:p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9ECC1E-9E96-8547-2F24-CC835F3D8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</a:t>
            </a:r>
            <a:fld id="{BF689438-0CE8-CD40-AC3D-D8BB5199B61A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5DB665C-10E1-F742-EEE3-8B63A486EEA2}"/>
              </a:ext>
            </a:extLst>
          </p:cNvPr>
          <p:cNvSpPr txBox="1">
            <a:spLocks/>
          </p:cNvSpPr>
          <p:nvPr/>
        </p:nvSpPr>
        <p:spPr>
          <a:xfrm>
            <a:off x="6193766" y="675118"/>
            <a:ext cx="5534928" cy="59220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6213" indent="-176213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3A4A6A"/>
                </a:solidFill>
                <a:latin typeface="+mn-lt"/>
                <a:ea typeface="+mn-ea"/>
                <a:cs typeface="+mn-cs"/>
              </a:defRPr>
            </a:lvl1pPr>
            <a:lvl2pPr marL="360363" indent="-1841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3A4A6A"/>
                </a:solidFill>
                <a:latin typeface="+mn-lt"/>
                <a:ea typeface="+mn-ea"/>
                <a:cs typeface="+mn-cs"/>
              </a:defRPr>
            </a:lvl2pPr>
            <a:lvl3pPr marL="536575" indent="-17621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3A4A6A"/>
                </a:solidFill>
                <a:latin typeface="+mn-lt"/>
                <a:ea typeface="+mn-ea"/>
                <a:cs typeface="+mn-cs"/>
              </a:defRPr>
            </a:lvl3pPr>
            <a:lvl4pPr marL="720725" indent="-1841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3A4A6A"/>
                </a:solidFill>
                <a:latin typeface="+mn-lt"/>
                <a:ea typeface="+mn-ea"/>
                <a:cs typeface="+mn-cs"/>
              </a:defRPr>
            </a:lvl4pPr>
            <a:lvl5pPr marL="896938" indent="-17621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3A4A6A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</a:pPr>
            <a:endParaRPr lang="en-GB"/>
          </a:p>
          <a:p>
            <a:pPr>
              <a:spcBef>
                <a:spcPts val="600"/>
              </a:spcBef>
            </a:pPr>
            <a:r>
              <a:rPr lang="en-GB"/>
              <a:t>Optional Choice Deep Path</a:t>
            </a:r>
          </a:p>
          <a:p>
            <a:pPr lvl="1">
              <a:spcBef>
                <a:spcPts val="600"/>
              </a:spcBef>
            </a:pPr>
            <a:r>
              <a:rPr lang="en-GB">
                <a:hlinkClick r:id="rId2"/>
              </a:rPr>
              <a:t>https://github.com/finos/common-domain-model/issues/2909#issuecomment-2128876344</a:t>
            </a:r>
            <a:endParaRPr lang="en-GB"/>
          </a:p>
          <a:p>
            <a:pPr lvl="1">
              <a:spcBef>
                <a:spcPts val="600"/>
              </a:spcBef>
            </a:pPr>
            <a:r>
              <a:rPr lang="en-GB"/>
              <a:t>Enhancement request to enable the use of a path expression (rather than just an attribute) in an </a:t>
            </a:r>
            <a:r>
              <a:rPr lang="en-GB">
                <a:solidFill>
                  <a:srgbClr val="984807"/>
                </a:solidFill>
              </a:rPr>
              <a:t>optional choice </a:t>
            </a:r>
            <a:r>
              <a:rPr lang="en-GB"/>
              <a:t>condition.</a:t>
            </a:r>
          </a:p>
          <a:p>
            <a:pPr lvl="1">
              <a:spcBef>
                <a:spcPts val="600"/>
              </a:spcBef>
            </a:pPr>
            <a:r>
              <a:rPr lang="en-GB"/>
              <a:t>Out of scope:  to be raised as an issue in the Rune-DSL project.</a:t>
            </a:r>
          </a:p>
          <a:p>
            <a:pPr lvl="1">
              <a:spcBef>
                <a:spcPts val="600"/>
              </a:spcBef>
            </a:pPr>
            <a:endParaRPr lang="en-GB"/>
          </a:p>
          <a:p>
            <a:pPr>
              <a:spcBef>
                <a:spcPts val="600"/>
              </a:spcBef>
            </a:pPr>
            <a:r>
              <a:rPr lang="en-GB"/>
              <a:t>TransferBase</a:t>
            </a:r>
          </a:p>
          <a:p>
            <a:pPr lvl="1">
              <a:spcBef>
                <a:spcPts val="600"/>
              </a:spcBef>
            </a:pPr>
            <a:r>
              <a:rPr lang="en-GB">
                <a:hlinkClick r:id="rId3"/>
              </a:rPr>
              <a:t>https://github.com/finos/common-domain-model/issues/2825#issuecomment-2079767680</a:t>
            </a:r>
            <a:r>
              <a:rPr lang="en-GB"/>
              <a:t> </a:t>
            </a:r>
          </a:p>
          <a:p>
            <a:pPr lvl="1">
              <a:spcBef>
                <a:spcPts val="600"/>
              </a:spcBef>
            </a:pPr>
            <a:r>
              <a:rPr lang="en-GB"/>
              <a:t>Proposal to refactor Price and Quantity in TransferBase.</a:t>
            </a:r>
          </a:p>
          <a:p>
            <a:pPr lvl="1">
              <a:spcBef>
                <a:spcPts val="600"/>
              </a:spcBef>
            </a:pPr>
            <a:r>
              <a:rPr lang="en-GB"/>
              <a:t>Out of scope.</a:t>
            </a:r>
          </a:p>
          <a:p>
            <a:pPr lvl="1">
              <a:spcBef>
                <a:spcPts val="600"/>
              </a:spcBef>
            </a:pPr>
            <a:endParaRPr lang="en-GB"/>
          </a:p>
          <a:p>
            <a:pPr>
              <a:spcBef>
                <a:spcPts val="600"/>
              </a:spcBef>
            </a:pPr>
            <a:r>
              <a:rPr lang="en-GB"/>
              <a:t>String operator in DSL</a:t>
            </a:r>
          </a:p>
          <a:p>
            <a:pPr lvl="1">
              <a:spcBef>
                <a:spcPts val="600"/>
              </a:spcBef>
            </a:pPr>
            <a:r>
              <a:rPr lang="en-GB">
                <a:hlinkClick r:id="rId4"/>
              </a:rPr>
              <a:t>https://github.com/finos/common-domain-model/issues/2929</a:t>
            </a:r>
            <a:r>
              <a:rPr lang="en-GB"/>
              <a:t> </a:t>
            </a:r>
          </a:p>
          <a:p>
            <a:pPr lvl="1">
              <a:spcBef>
                <a:spcPts val="600"/>
              </a:spcBef>
            </a:pPr>
            <a:r>
              <a:rPr lang="en-GB"/>
              <a:t>Out of scope:  can be raised in Rune-DSL.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00E2705-67BB-6E19-9DDC-28D53AF01A82}"/>
              </a:ext>
            </a:extLst>
          </p:cNvPr>
          <p:cNvSpPr txBox="1">
            <a:spLocks/>
          </p:cNvSpPr>
          <p:nvPr/>
        </p:nvSpPr>
        <p:spPr>
          <a:xfrm>
            <a:off x="498894" y="827518"/>
            <a:ext cx="5276640" cy="575131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6213" indent="-176213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3A4A6A"/>
                </a:solidFill>
                <a:latin typeface="+mn-lt"/>
                <a:ea typeface="+mn-ea"/>
                <a:cs typeface="+mn-cs"/>
              </a:defRPr>
            </a:lvl1pPr>
            <a:lvl2pPr marL="360363" indent="-1841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3A4A6A"/>
                </a:solidFill>
                <a:latin typeface="+mn-lt"/>
                <a:ea typeface="+mn-ea"/>
                <a:cs typeface="+mn-cs"/>
              </a:defRPr>
            </a:lvl2pPr>
            <a:lvl3pPr marL="536575" indent="-17621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3A4A6A"/>
                </a:solidFill>
                <a:latin typeface="+mn-lt"/>
                <a:ea typeface="+mn-ea"/>
                <a:cs typeface="+mn-cs"/>
              </a:defRPr>
            </a:lvl3pPr>
            <a:lvl4pPr marL="720725" indent="-1841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3A4A6A"/>
                </a:solidFill>
                <a:latin typeface="+mn-lt"/>
                <a:ea typeface="+mn-ea"/>
                <a:cs typeface="+mn-cs"/>
              </a:defRPr>
            </a:lvl4pPr>
            <a:lvl5pPr marL="896938" indent="-17621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3A4A6A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buFont typeface="Arial" panose="020B0604020202020204" pitchFamily="34" charset="0"/>
              <a:buNone/>
            </a:pPr>
            <a:endParaRPr lang="en-GB"/>
          </a:p>
          <a:p>
            <a:pPr>
              <a:spcBef>
                <a:spcPts val="600"/>
              </a:spcBef>
            </a:pPr>
            <a:r>
              <a:rPr lang="en-GB"/>
              <a:t>FixedPricePayout as minimum payout</a:t>
            </a:r>
          </a:p>
          <a:p>
            <a:pPr lvl="1"/>
            <a:r>
              <a:rPr lang="en-GB"/>
              <a:t>Proposal that FixedPricePayout is suitable as a minimum payout.</a:t>
            </a:r>
          </a:p>
          <a:p>
            <a:pPr lvl="1"/>
            <a:r>
              <a:rPr lang="en-GB"/>
              <a:t>RESPONSE: Doesn’t meet the requirement of being able to act upon a TransferableProduct.</a:t>
            </a:r>
          </a:p>
          <a:p>
            <a:pPr lvl="1"/>
            <a:endParaRPr lang="en-GB"/>
          </a:p>
          <a:p>
            <a:r>
              <a:rPr lang="en-GB"/>
              <a:t>FixedPricePayout &amp; PayoutBase</a:t>
            </a:r>
          </a:p>
          <a:p>
            <a:pPr lvl="1"/>
            <a:r>
              <a:rPr lang="en-GB"/>
              <a:t>There are potential duplications in the attributes of these two data types meaning that it is possible to create something with two prices.</a:t>
            </a:r>
          </a:p>
          <a:p>
            <a:pPr lvl="1"/>
            <a:r>
              <a:rPr lang="en-GB"/>
              <a:t>Out of scope:  should be raised as a CDM issue for prioritisation.</a:t>
            </a:r>
          </a:p>
          <a:p>
            <a:pPr lvl="1"/>
            <a:endParaRPr lang="en-GB"/>
          </a:p>
          <a:p>
            <a:pPr lvl="1"/>
            <a:endParaRPr lang="en-GB"/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30463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CAD2B-BAC1-0158-56D9-819B9D8BA8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Progress Tracker &amp; 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AB426F-A328-3535-6198-3FDF62587F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6494" y="675118"/>
            <a:ext cx="5276640" cy="5751319"/>
          </a:xfrm>
        </p:spPr>
        <p:txBody>
          <a:bodyPr/>
          <a:lstStyle/>
          <a:p>
            <a:pPr marL="0" indent="0">
              <a:spcBef>
                <a:spcPts val="600"/>
              </a:spcBef>
              <a:buNone/>
            </a:pPr>
            <a:endParaRPr lang="en-GB" b="1"/>
          </a:p>
          <a:p>
            <a:pPr marL="0" indent="0">
              <a:spcBef>
                <a:spcPts val="600"/>
              </a:spcBef>
              <a:buNone/>
            </a:pPr>
            <a:r>
              <a:rPr lang="en-GB" b="1"/>
              <a:t>4 April</a:t>
            </a:r>
          </a:p>
          <a:p>
            <a:pPr>
              <a:spcBef>
                <a:spcPts val="600"/>
              </a:spcBef>
            </a:pPr>
            <a:r>
              <a:rPr lang="en-GB"/>
              <a:t>Introduction to </a:t>
            </a:r>
            <a:r>
              <a:rPr lang="en-GB">
                <a:solidFill>
                  <a:srgbClr val="984807"/>
                </a:solidFill>
              </a:rPr>
              <a:t>Asset</a:t>
            </a:r>
            <a:r>
              <a:rPr lang="en-GB"/>
              <a:t> data type, changes to </a:t>
            </a:r>
            <a:r>
              <a:rPr lang="en-GB">
                <a:solidFill>
                  <a:srgbClr val="984807"/>
                </a:solidFill>
              </a:rPr>
              <a:t>Observable</a:t>
            </a:r>
            <a:r>
              <a:rPr lang="en-GB"/>
              <a:t> and </a:t>
            </a:r>
            <a:r>
              <a:rPr lang="en-GB">
                <a:solidFill>
                  <a:srgbClr val="984807"/>
                </a:solidFill>
              </a:rPr>
              <a:t>Index, r</a:t>
            </a:r>
            <a:r>
              <a:rPr lang="en-GB"/>
              <a:t>efactored identifiers: </a:t>
            </a:r>
            <a:r>
              <a:rPr lang="en-GB">
                <a:solidFill>
                  <a:srgbClr val="984807"/>
                </a:solidFill>
              </a:rPr>
              <a:t>Identifier</a:t>
            </a:r>
            <a:r>
              <a:rPr lang="en-GB"/>
              <a:t> and </a:t>
            </a:r>
            <a:r>
              <a:rPr lang="en-GB" err="1">
                <a:solidFill>
                  <a:srgbClr val="984807"/>
                </a:solidFill>
              </a:rPr>
              <a:t>AssetIdentifier</a:t>
            </a:r>
            <a:r>
              <a:rPr lang="en-GB"/>
              <a:t>.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GB" b="1"/>
              <a:t>11 April</a:t>
            </a:r>
          </a:p>
          <a:p>
            <a:pPr>
              <a:spcBef>
                <a:spcPts val="600"/>
              </a:spcBef>
            </a:pPr>
            <a:r>
              <a:rPr lang="en-GB"/>
              <a:t>ART-04:  Remodelling of </a:t>
            </a:r>
            <a:r>
              <a:rPr lang="en-GB">
                <a:solidFill>
                  <a:srgbClr val="984807"/>
                </a:solidFill>
              </a:rPr>
              <a:t>Basket, </a:t>
            </a:r>
            <a:r>
              <a:rPr lang="en-GB"/>
              <a:t>ART-05:  Assets and </a:t>
            </a:r>
            <a:r>
              <a:rPr lang="en-GB" err="1">
                <a:solidFill>
                  <a:srgbClr val="984807"/>
                </a:solidFill>
              </a:rPr>
              <a:t>AssetBase</a:t>
            </a:r>
            <a:r>
              <a:rPr lang="en-GB" b="1"/>
              <a:t>.</a:t>
            </a:r>
          </a:p>
          <a:p>
            <a:pPr>
              <a:spcBef>
                <a:spcPts val="600"/>
              </a:spcBef>
            </a:pPr>
            <a:r>
              <a:rPr lang="en-GB"/>
              <a:t>Requirements for DSL enhancement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GB" b="1"/>
              <a:t>18 April</a:t>
            </a:r>
          </a:p>
          <a:p>
            <a:pPr>
              <a:spcBef>
                <a:spcPts val="600"/>
              </a:spcBef>
            </a:pPr>
            <a:r>
              <a:rPr lang="en-GB"/>
              <a:t>Discuss outstanding questions on Asset &amp; Product.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GB" b="1"/>
              <a:t>25 April</a:t>
            </a:r>
          </a:p>
          <a:p>
            <a:pPr>
              <a:spcBef>
                <a:spcPts val="600"/>
              </a:spcBef>
            </a:pPr>
            <a:r>
              <a:rPr lang="en-GB"/>
              <a:t>Agree need for Asset, Basket, AssetPool, ListedDerivative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GB" b="1"/>
              <a:t>2 May</a:t>
            </a:r>
          </a:p>
          <a:p>
            <a:pPr>
              <a:spcBef>
                <a:spcPts val="600"/>
              </a:spcBef>
            </a:pPr>
            <a:r>
              <a:rPr lang="en-GB"/>
              <a:t>Finalise Asset, Introduce TransferableProduct.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GB" b="1"/>
              <a:t>9 May</a:t>
            </a:r>
          </a:p>
          <a:p>
            <a:pPr>
              <a:spcBef>
                <a:spcPts val="600"/>
              </a:spcBef>
            </a:pPr>
            <a:r>
              <a:rPr lang="en-GB">
                <a:solidFill>
                  <a:srgbClr val="984807"/>
                </a:solidFill>
              </a:rPr>
              <a:t>TransferableProduct </a:t>
            </a:r>
            <a:r>
              <a:rPr lang="en-GB"/>
              <a:t>and negotiated </a:t>
            </a:r>
            <a:r>
              <a:rPr lang="en-GB">
                <a:solidFill>
                  <a:srgbClr val="984807"/>
                </a:solidFill>
              </a:rPr>
              <a:t>nonTransferableProduct</a:t>
            </a:r>
            <a:r>
              <a:rPr lang="en-GB"/>
              <a:t>.</a:t>
            </a:r>
          </a:p>
          <a:p>
            <a:pPr>
              <a:spcBef>
                <a:spcPts val="600"/>
              </a:spcBef>
            </a:pPr>
            <a:r>
              <a:rPr lang="en-GB"/>
              <a:t>New </a:t>
            </a:r>
            <a:r>
              <a:rPr lang="en-GB">
                <a:solidFill>
                  <a:srgbClr val="984807"/>
                </a:solidFill>
              </a:rPr>
              <a:t>BuySellPayout</a:t>
            </a:r>
            <a:r>
              <a:rPr lang="en-GB"/>
              <a:t>.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GB" b="1"/>
              <a:t>16 May</a:t>
            </a:r>
          </a:p>
          <a:p>
            <a:pPr>
              <a:spcBef>
                <a:spcPts val="600"/>
              </a:spcBef>
            </a:pPr>
            <a:r>
              <a:rPr lang="en-GB"/>
              <a:t>Mark to market on progress &amp; Task Force scope.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b="1"/>
              <a:t>23 May</a:t>
            </a:r>
          </a:p>
          <a:p>
            <a:r>
              <a:rPr lang="en-GB"/>
              <a:t>Re-visit objectives and rationale for refactoring.</a:t>
            </a:r>
          </a:p>
          <a:p>
            <a:r>
              <a:rPr lang="en-GB"/>
              <a:t>Refactored examples: Security Lending.</a:t>
            </a:r>
          </a:p>
          <a:p>
            <a:pPr>
              <a:spcBef>
                <a:spcPts val="600"/>
              </a:spcBef>
            </a:pPr>
            <a:endParaRPr lang="en-GB"/>
          </a:p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9ECC1E-9E96-8547-2F24-CC835F3D8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</a:t>
            </a:r>
            <a:fld id="{BF689438-0CE8-CD40-AC3D-D8BB5199B61A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5DB665C-10E1-F742-EEE3-8B63A486EEA2}"/>
              </a:ext>
            </a:extLst>
          </p:cNvPr>
          <p:cNvSpPr txBox="1">
            <a:spLocks/>
          </p:cNvSpPr>
          <p:nvPr/>
        </p:nvSpPr>
        <p:spPr>
          <a:xfrm>
            <a:off x="6193766" y="675118"/>
            <a:ext cx="5534928" cy="59220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6213" indent="-176213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3A4A6A"/>
                </a:solidFill>
                <a:latin typeface="+mn-lt"/>
                <a:ea typeface="+mn-ea"/>
                <a:cs typeface="+mn-cs"/>
              </a:defRPr>
            </a:lvl1pPr>
            <a:lvl2pPr marL="360363" indent="-1841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3A4A6A"/>
                </a:solidFill>
                <a:latin typeface="+mn-lt"/>
                <a:ea typeface="+mn-ea"/>
                <a:cs typeface="+mn-cs"/>
              </a:defRPr>
            </a:lvl2pPr>
            <a:lvl3pPr marL="536575" indent="-17621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3A4A6A"/>
                </a:solidFill>
                <a:latin typeface="+mn-lt"/>
                <a:ea typeface="+mn-ea"/>
                <a:cs typeface="+mn-cs"/>
              </a:defRPr>
            </a:lvl3pPr>
            <a:lvl4pPr marL="720725" indent="-1841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3A4A6A"/>
                </a:solidFill>
                <a:latin typeface="+mn-lt"/>
                <a:ea typeface="+mn-ea"/>
                <a:cs typeface="+mn-cs"/>
              </a:defRPr>
            </a:lvl4pPr>
            <a:lvl5pPr marL="896938" indent="-17621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3A4A6A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b="1"/>
          </a:p>
          <a:p>
            <a:pPr marL="0" indent="0">
              <a:buNone/>
            </a:pPr>
            <a:r>
              <a:rPr lang="en-GB" b="1"/>
              <a:t>30 May</a:t>
            </a:r>
          </a:p>
          <a:p>
            <a:r>
              <a:rPr lang="en-GB"/>
              <a:t>Preparatory PRs.</a:t>
            </a:r>
          </a:p>
          <a:p>
            <a:r>
              <a:rPr lang="en-GB"/>
              <a:t>Payouts &amp; Commitments</a:t>
            </a:r>
          </a:p>
          <a:p>
            <a:r>
              <a:rPr lang="en-GB"/>
              <a:t>Product Qualification.</a:t>
            </a:r>
          </a:p>
          <a:p>
            <a:pPr marL="0" indent="0">
              <a:buNone/>
            </a:pPr>
            <a:r>
              <a:rPr lang="en-GB" b="1"/>
              <a:t>6 June</a:t>
            </a:r>
          </a:p>
          <a:p>
            <a:r>
              <a:rPr lang="en-GB"/>
              <a:t>Scope of first full PR.</a:t>
            </a:r>
          </a:p>
          <a:p>
            <a:r>
              <a:rPr lang="en-GB"/>
              <a:t>Development plans.</a:t>
            </a:r>
          </a:p>
          <a:p>
            <a:pPr marL="0" indent="0">
              <a:buNone/>
            </a:pPr>
            <a:r>
              <a:rPr lang="en-GB" b="1"/>
              <a:t>13 June</a:t>
            </a:r>
          </a:p>
          <a:p>
            <a:r>
              <a:rPr lang="en-GB"/>
              <a:t>Update on </a:t>
            </a:r>
            <a:r>
              <a:rPr lang="en-GB">
                <a:solidFill>
                  <a:srgbClr val="984807"/>
                </a:solidFill>
              </a:rPr>
              <a:t>Product</a:t>
            </a:r>
            <a:r>
              <a:rPr lang="en-GB"/>
              <a:t> hierarchy.</a:t>
            </a:r>
          </a:p>
          <a:p>
            <a:r>
              <a:rPr lang="en-GB"/>
              <a:t>Phase 1 changes.</a:t>
            </a:r>
          </a:p>
          <a:p>
            <a:pPr marL="0" indent="0">
              <a:buNone/>
            </a:pPr>
            <a:r>
              <a:rPr lang="en-GB" b="1"/>
              <a:t>20 June</a:t>
            </a:r>
          </a:p>
          <a:p>
            <a:r>
              <a:rPr lang="en-GB"/>
              <a:t>Securities Financing Qualification</a:t>
            </a:r>
          </a:p>
          <a:p>
            <a:r>
              <a:rPr lang="en-GB"/>
              <a:t>Updates to Phase 1 release: PR #</a:t>
            </a:r>
            <a:r>
              <a:rPr lang="en-GB">
                <a:hlinkClick r:id="rId2"/>
              </a:rPr>
              <a:t>2997</a:t>
            </a:r>
            <a:endParaRPr lang="en-GB"/>
          </a:p>
          <a:p>
            <a:pPr marL="0" indent="0">
              <a:buNone/>
            </a:pPr>
            <a:endParaRPr lang="en-GB"/>
          </a:p>
          <a:p>
            <a:endParaRPr lang="en-GB"/>
          </a:p>
          <a:p>
            <a:pPr marL="0" indent="0">
              <a:buNone/>
            </a:pPr>
            <a:r>
              <a:rPr lang="en-GB" b="1"/>
              <a:t>Materials</a:t>
            </a:r>
          </a:p>
          <a:p>
            <a:r>
              <a:rPr lang="en-GB"/>
              <a:t>Agenda:  GitHub issue </a:t>
            </a:r>
            <a:r>
              <a:rPr lang="en-GB">
                <a:hlinkClick r:id="rId3"/>
              </a:rPr>
              <a:t>2955</a:t>
            </a:r>
            <a:r>
              <a:rPr lang="en-GB"/>
              <a:t>.</a:t>
            </a:r>
          </a:p>
          <a:p>
            <a:pPr marL="0" indent="0">
              <a:buNone/>
            </a:pPr>
            <a:endParaRPr lang="en-GB"/>
          </a:p>
          <a:p>
            <a:endParaRPr lang="en-GB"/>
          </a:p>
          <a:p>
            <a:pPr marL="0" indent="0">
              <a:buNone/>
            </a:pPr>
            <a:endParaRPr lang="en-GB"/>
          </a:p>
          <a:p>
            <a:pPr lvl="1"/>
            <a:endParaRPr lang="en-US"/>
          </a:p>
          <a:p>
            <a:endParaRPr lang="en-GB"/>
          </a:p>
          <a:p>
            <a:pPr lvl="1"/>
            <a:endParaRPr lang="en-US"/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14549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7F28E0-4949-F12E-F237-26B675BAD3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8E679D-3E12-3D4B-3212-6AD0773BD2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6493" y="2743201"/>
            <a:ext cx="11382201" cy="1012054"/>
          </a:xfrm>
          <a:solidFill>
            <a:srgbClr val="3B5E8A"/>
          </a:solidFill>
        </p:spPr>
        <p:txBody>
          <a:bodyPr/>
          <a:lstStyle/>
          <a:p>
            <a:pPr marL="0" indent="0" algn="ctr">
              <a:buNone/>
            </a:pPr>
            <a:br>
              <a:rPr lang="en-GB" sz="2400" b="1">
                <a:solidFill>
                  <a:schemeClr val="bg1"/>
                </a:solidFill>
              </a:rPr>
            </a:br>
            <a:r>
              <a:rPr lang="en-GB" sz="2400" b="1">
                <a:solidFill>
                  <a:schemeClr val="bg1"/>
                </a:solidFill>
              </a:rPr>
              <a:t>Appendices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27FCC4-BB58-8E70-C07E-A37B260B9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</a:t>
            </a:r>
            <a:fld id="{BF689438-0CE8-CD40-AC3D-D8BB5199B61A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8667711-E41B-3321-8617-AA47C9383719}"/>
              </a:ext>
            </a:extLst>
          </p:cNvPr>
          <p:cNvSpPr/>
          <p:nvPr/>
        </p:nvSpPr>
        <p:spPr>
          <a:xfrm>
            <a:off x="346493" y="0"/>
            <a:ext cx="11647239" cy="11363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68271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8989D9-CAB0-6EE4-E351-07F8B6E5F5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Enhancement to One-Of construct – </a:t>
            </a:r>
            <a:r>
              <a:rPr lang="en-GB" b="1"/>
              <a:t>Requirements</a:t>
            </a:r>
            <a:r>
              <a:rPr lang="en-GB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19DAA3-8F00-4FE3-C94B-A99DD13029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6494" y="1000664"/>
            <a:ext cx="5450458" cy="5596460"/>
          </a:xfrm>
        </p:spPr>
        <p:txBody>
          <a:bodyPr/>
          <a:lstStyle/>
          <a:p>
            <a:r>
              <a:rPr lang="en-GB" b="1"/>
              <a:t>Background</a:t>
            </a:r>
          </a:p>
          <a:p>
            <a:pPr lvl="1"/>
            <a:r>
              <a:rPr lang="en-GB"/>
              <a:t>The new data types could introduce additional levels into the hierarchy and increased use of the “one of” syntax to provide conditional selection of multiple subsidiary product types.</a:t>
            </a:r>
          </a:p>
          <a:p>
            <a:r>
              <a:rPr lang="en-GB" b="1"/>
              <a:t>Example</a:t>
            </a:r>
          </a:p>
          <a:p>
            <a:pPr lvl="1"/>
            <a:r>
              <a:rPr lang="en-GB"/>
              <a:t>An example of a new data type introduced in the refactoring is Asset:</a:t>
            </a:r>
          </a:p>
          <a:p>
            <a:pPr marL="360362" lvl="2" indent="0">
              <a:buNone/>
            </a:pPr>
            <a:r>
              <a:rPr lang="en-US" sz="1000" b="0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  <a:t>type</a:t>
            </a:r>
            <a:r>
              <a:rPr lang="en-US" sz="1000" b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 Asset extends </a:t>
            </a:r>
            <a:r>
              <a:rPr lang="en-US" sz="1000">
                <a:solidFill>
                  <a:srgbClr val="CC1598"/>
                </a:solidFill>
                <a:latin typeface="Lucida Console" panose="020B0609040504020204" pitchFamily="49" charset="0"/>
              </a:rPr>
              <a:t>AssetBase</a:t>
            </a:r>
            <a:r>
              <a:rPr lang="en-US" sz="1000" b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 </a:t>
            </a:r>
            <a:br>
              <a:rPr lang="en-US" sz="1000" b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</a:br>
            <a:r>
              <a:rPr lang="en-US" sz="1000" b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    basket </a:t>
            </a:r>
            <a:r>
              <a:rPr lang="en-US" sz="1000" b="0" err="1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Basket</a:t>
            </a:r>
            <a:r>
              <a:rPr lang="en-US" sz="1000" b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 (</a:t>
            </a:r>
            <a:r>
              <a:rPr lang="en-US" sz="1000" b="0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  <a:t>0</a:t>
            </a:r>
            <a:r>
              <a:rPr lang="en-US" sz="1000" b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..</a:t>
            </a:r>
            <a:r>
              <a:rPr lang="en-US" sz="1000" b="0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  <a:t>1</a:t>
            </a:r>
            <a:r>
              <a:rPr lang="en-US" sz="1000" b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) </a:t>
            </a:r>
            <a:br>
              <a:rPr lang="en-US" sz="1000" b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</a:br>
            <a:r>
              <a:rPr lang="en-US" sz="1000" b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    cash </a:t>
            </a:r>
            <a:r>
              <a:rPr lang="en-US" sz="1000" b="0" err="1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Cash</a:t>
            </a:r>
            <a:r>
              <a:rPr lang="en-US" sz="1000" b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 (</a:t>
            </a:r>
            <a:r>
              <a:rPr lang="en-US" sz="1000" b="0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  <a:t>0</a:t>
            </a:r>
            <a:r>
              <a:rPr lang="en-US" sz="1000" b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..</a:t>
            </a:r>
            <a:r>
              <a:rPr lang="en-US" sz="1000" b="0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  <a:t>1</a:t>
            </a:r>
            <a:r>
              <a:rPr lang="en-US" sz="1000" b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)  </a:t>
            </a:r>
            <a:br>
              <a:rPr lang="en-US" sz="1000" b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</a:br>
            <a:r>
              <a:rPr lang="en-US" sz="1000" b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    loan </a:t>
            </a:r>
            <a:r>
              <a:rPr lang="en-US" sz="1000" b="0" err="1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Loan</a:t>
            </a:r>
            <a:r>
              <a:rPr lang="en-US" sz="1000" b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 (</a:t>
            </a:r>
            <a:r>
              <a:rPr lang="en-US" sz="1000" b="0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  <a:t>0</a:t>
            </a:r>
            <a:r>
              <a:rPr lang="en-US" sz="1000" b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..</a:t>
            </a:r>
            <a:r>
              <a:rPr lang="en-US" sz="1000" b="0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  <a:t>1</a:t>
            </a:r>
            <a:r>
              <a:rPr lang="en-US" sz="1000" b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) </a:t>
            </a:r>
            <a:br>
              <a:rPr lang="en-US" sz="1000" b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</a:br>
            <a:r>
              <a:rPr lang="en-US" sz="1000" b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    security </a:t>
            </a:r>
            <a:r>
              <a:rPr lang="en-US" sz="1000" b="0" err="1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Security</a:t>
            </a:r>
            <a:r>
              <a:rPr lang="en-US" sz="1000" b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 (</a:t>
            </a:r>
            <a:r>
              <a:rPr lang="en-US" sz="1000" b="0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  <a:t>0</a:t>
            </a:r>
            <a:r>
              <a:rPr lang="en-US" sz="1000" b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..</a:t>
            </a:r>
            <a:r>
              <a:rPr lang="en-US" sz="1000" b="0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  <a:t>1</a:t>
            </a:r>
            <a:r>
              <a:rPr lang="en-US" sz="1000" b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)</a:t>
            </a:r>
            <a:br>
              <a:rPr lang="en-US" sz="1000" b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</a:br>
            <a:r>
              <a:rPr lang="en-US" sz="1000" b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    </a:t>
            </a:r>
            <a:r>
              <a:rPr lang="en-US" sz="1000" b="0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  <a:t>condition</a:t>
            </a:r>
            <a:r>
              <a:rPr lang="en-US" sz="1000" b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: </a:t>
            </a:r>
            <a:r>
              <a:rPr lang="en-US" sz="1000" b="0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  <a:t>one-of</a:t>
            </a:r>
            <a:endParaRPr lang="en-GB"/>
          </a:p>
          <a:p>
            <a:pPr lvl="1"/>
            <a:r>
              <a:rPr lang="en-GB"/>
              <a:t>The sub-types in the Asset definition will contain common attributes, for example an identifier.</a:t>
            </a:r>
          </a:p>
          <a:p>
            <a:r>
              <a:rPr lang="en-GB" b="1"/>
              <a:t>Rationale</a:t>
            </a:r>
          </a:p>
          <a:p>
            <a:pPr lvl="1"/>
            <a:r>
              <a:rPr lang="en-GB"/>
              <a:t>The proposed enhancements to the DSL will:</a:t>
            </a:r>
          </a:p>
          <a:p>
            <a:pPr lvl="2"/>
            <a:r>
              <a:rPr lang="en-GB"/>
              <a:t>Increase understanding of modularity in models built using Rune.</a:t>
            </a:r>
          </a:p>
          <a:p>
            <a:pPr lvl="2"/>
            <a:r>
              <a:rPr lang="en-GB"/>
              <a:t>Improve readability of Rune DSL code.</a:t>
            </a:r>
          </a:p>
          <a:p>
            <a:pPr lvl="2"/>
            <a:r>
              <a:rPr lang="en-GB"/>
              <a:t>Differentiate one-of selections from other data types.</a:t>
            </a:r>
          </a:p>
          <a:p>
            <a:pPr lvl="2"/>
            <a:r>
              <a:rPr lang="en-GB"/>
              <a:t>Reduce long path traversals in complex constructs.</a:t>
            </a:r>
          </a:p>
          <a:p>
            <a:pPr lvl="2"/>
            <a:r>
              <a:rPr lang="en-GB"/>
              <a:t>Enable ease-of-use enhancements in DSL tools.</a:t>
            </a:r>
          </a:p>
          <a:p>
            <a:pPr lvl="1"/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97032F-46B4-C0EF-67F0-7F10A65746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</a:t>
            </a:r>
            <a:fld id="{BF689438-0CE8-CD40-AC3D-D8BB5199B61A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C44FD3D-FB97-411D-DDB6-4B3C3428E466}"/>
              </a:ext>
            </a:extLst>
          </p:cNvPr>
          <p:cNvSpPr txBox="1">
            <a:spLocks/>
          </p:cNvSpPr>
          <p:nvPr/>
        </p:nvSpPr>
        <p:spPr>
          <a:xfrm>
            <a:off x="6278236" y="1000664"/>
            <a:ext cx="5450458" cy="51762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6213" indent="-176213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3A4A6A"/>
                </a:solidFill>
                <a:latin typeface="+mn-lt"/>
                <a:ea typeface="+mn-ea"/>
                <a:cs typeface="+mn-cs"/>
              </a:defRPr>
            </a:lvl1pPr>
            <a:lvl2pPr marL="360363" indent="-1841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3A4A6A"/>
                </a:solidFill>
                <a:latin typeface="+mn-lt"/>
                <a:ea typeface="+mn-ea"/>
                <a:cs typeface="+mn-cs"/>
              </a:defRPr>
            </a:lvl2pPr>
            <a:lvl3pPr marL="536575" indent="-17621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3A4A6A"/>
                </a:solidFill>
                <a:latin typeface="+mn-lt"/>
                <a:ea typeface="+mn-ea"/>
                <a:cs typeface="+mn-cs"/>
              </a:defRPr>
            </a:lvl3pPr>
            <a:lvl4pPr marL="720725" indent="-1841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3A4A6A"/>
                </a:solidFill>
                <a:latin typeface="+mn-lt"/>
                <a:ea typeface="+mn-ea"/>
                <a:cs typeface="+mn-cs"/>
              </a:defRPr>
            </a:lvl4pPr>
            <a:lvl5pPr marL="896938" indent="-17621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3A4A6A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b="1"/>
              <a:t>Requirements</a:t>
            </a:r>
          </a:p>
          <a:p>
            <a:pPr marL="519113" lvl="1" indent="-342900">
              <a:buFont typeface="+mj-lt"/>
              <a:buAutoNum type="arabicPeriod"/>
            </a:pPr>
            <a:r>
              <a:rPr lang="en-GB"/>
              <a:t>Simplify the one-of construct by enabling a special kind of data type which:</a:t>
            </a:r>
          </a:p>
          <a:p>
            <a:pPr marL="717550" lvl="2" indent="-179388"/>
            <a:r>
              <a:rPr lang="en-GB"/>
              <a:t>Is composed of two or more constituents (which are themselves defined as data types).</a:t>
            </a:r>
          </a:p>
          <a:p>
            <a:pPr marL="717550" lvl="2" indent="-179388"/>
            <a:r>
              <a:rPr lang="en-GB"/>
              <a:t>Contains a </a:t>
            </a:r>
            <a:r>
              <a:rPr lang="en-GB" u="sng"/>
              <a:t>choice</a:t>
            </a:r>
            <a:r>
              <a:rPr lang="en-GB"/>
              <a:t> of one and only one of the constituents that can be used in any instance.</a:t>
            </a:r>
          </a:p>
          <a:p>
            <a:pPr marL="717550" lvl="2" indent="-179388"/>
            <a:r>
              <a:rPr lang="en-GB"/>
              <a:t>Restricts the </a:t>
            </a:r>
            <a:r>
              <a:rPr lang="en-GB" u="sng"/>
              <a:t>cardinality</a:t>
            </a:r>
            <a:r>
              <a:rPr lang="en-GB"/>
              <a:t> of all constituents to one.</a:t>
            </a:r>
          </a:p>
          <a:p>
            <a:pPr marL="717550" lvl="2" indent="-179388"/>
            <a:r>
              <a:rPr lang="en-GB"/>
              <a:t>Imposes that the name of a constituent (i.e. the attribute) is the same as that of the data type.</a:t>
            </a:r>
            <a:br>
              <a:rPr lang="en-GB"/>
            </a:br>
            <a:endParaRPr lang="en-GB"/>
          </a:p>
          <a:p>
            <a:pPr marL="519113" lvl="1" indent="-342900">
              <a:buFont typeface="+mj-lt"/>
              <a:buAutoNum type="arabicPeriod"/>
            </a:pPr>
            <a:r>
              <a:rPr lang="en-GB"/>
              <a:t>Where multiple child data types of a parent data type have common attributes, it should be possible to access the common attributes directly.</a:t>
            </a:r>
          </a:p>
          <a:p>
            <a:pPr marL="717550" lvl="2" indent="-179388"/>
            <a:r>
              <a:rPr lang="en-GB"/>
              <a:t>For example, where identifier is common across all Asset sub-types, the current syntax would require IF…THEN logic to identify which sub-type is present, e.g.:   (simplified)</a:t>
            </a:r>
          </a:p>
          <a:p>
            <a:pPr marL="720725" lvl="4" indent="0">
              <a:buNone/>
            </a:pPr>
            <a:r>
              <a:rPr lang="en-US" sz="1000" b="0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  <a:t>if </a:t>
            </a:r>
            <a:r>
              <a:rPr lang="en-US" sz="1000" b="0">
                <a:solidFill>
                  <a:schemeClr val="tx1"/>
                </a:solidFill>
                <a:effectLst/>
                <a:latin typeface="Lucida Console" panose="020B0609040504020204" pitchFamily="49" charset="0"/>
              </a:rPr>
              <a:t>basket</a:t>
            </a:r>
            <a:r>
              <a:rPr lang="en-US" sz="1000" b="0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  <a:t> exists </a:t>
            </a:r>
            <a:br>
              <a:rPr lang="en-US" sz="1000" b="0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</a:br>
            <a:r>
              <a:rPr lang="en-US" sz="1000" b="0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  <a:t>  then </a:t>
            </a:r>
            <a:r>
              <a:rPr lang="en-US" sz="1000" b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asset </a:t>
            </a:r>
            <a:r>
              <a:rPr lang="en-US" sz="1000" b="0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  <a:t>-&gt; </a:t>
            </a:r>
            <a:r>
              <a:rPr lang="en-US" sz="1000" b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basket </a:t>
            </a:r>
            <a:r>
              <a:rPr lang="en-US" sz="1000" b="0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  <a:t>-&gt; </a:t>
            </a:r>
            <a:r>
              <a:rPr lang="en-US" sz="1000">
                <a:solidFill>
                  <a:srgbClr val="0D0D0D"/>
                </a:solidFill>
                <a:latin typeface="Lucida Console" panose="020B0609040504020204" pitchFamily="49" charset="0"/>
              </a:rPr>
              <a:t>identifier </a:t>
            </a:r>
            <a:br>
              <a:rPr lang="en-US" sz="1000">
                <a:solidFill>
                  <a:srgbClr val="0D0D0D"/>
                </a:solidFill>
                <a:latin typeface="Lucida Console" panose="020B0609040504020204" pitchFamily="49" charset="0"/>
              </a:rPr>
            </a:br>
            <a:r>
              <a:rPr lang="en-US" sz="1000">
                <a:solidFill>
                  <a:srgbClr val="0D0D0D"/>
                </a:solidFill>
                <a:latin typeface="Lucida Console" panose="020B0609040504020204" pitchFamily="49" charset="0"/>
              </a:rPr>
              <a:t>  </a:t>
            </a:r>
            <a:r>
              <a:rPr lang="en-US" sz="1000">
                <a:solidFill>
                  <a:srgbClr val="CC1598"/>
                </a:solidFill>
                <a:latin typeface="Lucida Console" panose="020B0609040504020204" pitchFamily="49" charset="0"/>
              </a:rPr>
              <a:t>else</a:t>
            </a:r>
            <a:r>
              <a:rPr lang="en-US" sz="1000">
                <a:solidFill>
                  <a:srgbClr val="0D0D0D"/>
                </a:solidFill>
                <a:latin typeface="Lucida Console" panose="020B0609040504020204" pitchFamily="49" charset="0"/>
              </a:rPr>
              <a:t> </a:t>
            </a:r>
            <a:r>
              <a:rPr lang="en-US" sz="1000" b="0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  <a:t>if </a:t>
            </a:r>
            <a:r>
              <a:rPr lang="en-US" sz="1000" b="0">
                <a:solidFill>
                  <a:schemeClr val="tx1"/>
                </a:solidFill>
                <a:effectLst/>
                <a:latin typeface="Lucida Console" panose="020B0609040504020204" pitchFamily="49" charset="0"/>
              </a:rPr>
              <a:t>loan</a:t>
            </a:r>
            <a:r>
              <a:rPr lang="en-US" sz="1000" b="0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  <a:t> exists </a:t>
            </a:r>
            <a:br>
              <a:rPr lang="en-US" sz="1000" b="0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</a:br>
            <a:r>
              <a:rPr lang="en-US" sz="1000" b="0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  <a:t>	 then </a:t>
            </a:r>
            <a:r>
              <a:rPr lang="en-US" sz="1000" b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asset </a:t>
            </a:r>
            <a:r>
              <a:rPr lang="en-US" sz="1000" b="0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  <a:t>-&gt; loan</a:t>
            </a:r>
            <a:r>
              <a:rPr lang="en-US" sz="1000" b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 </a:t>
            </a:r>
            <a:r>
              <a:rPr lang="en-US" sz="1000" b="0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  <a:t>-&gt; </a:t>
            </a:r>
            <a:r>
              <a:rPr lang="en-US" sz="1000">
                <a:solidFill>
                  <a:srgbClr val="0D0D0D"/>
                </a:solidFill>
                <a:latin typeface="Lucida Console" panose="020B0609040504020204" pitchFamily="49" charset="0"/>
              </a:rPr>
              <a:t>identifier </a:t>
            </a:r>
            <a:br>
              <a:rPr lang="en-US" sz="1000">
                <a:solidFill>
                  <a:srgbClr val="0D0D0D"/>
                </a:solidFill>
                <a:latin typeface="Lucida Console" panose="020B0609040504020204" pitchFamily="49" charset="0"/>
              </a:rPr>
            </a:br>
            <a:r>
              <a:rPr lang="en-US" sz="1000">
                <a:solidFill>
                  <a:srgbClr val="0D0D0D"/>
                </a:solidFill>
                <a:latin typeface="Lucida Console" panose="020B0609040504020204" pitchFamily="49" charset="0"/>
              </a:rPr>
              <a:t>	   </a:t>
            </a:r>
            <a:r>
              <a:rPr lang="en-US" sz="1000">
                <a:solidFill>
                  <a:srgbClr val="CC1598"/>
                </a:solidFill>
                <a:latin typeface="Lucida Console" panose="020B0609040504020204" pitchFamily="49" charset="0"/>
              </a:rPr>
              <a:t>else</a:t>
            </a:r>
            <a:r>
              <a:rPr lang="en-US" sz="1000">
                <a:solidFill>
                  <a:srgbClr val="0D0D0D"/>
                </a:solidFill>
                <a:latin typeface="Lucida Console" panose="020B0609040504020204" pitchFamily="49" charset="0"/>
              </a:rPr>
              <a:t> </a:t>
            </a:r>
            <a:r>
              <a:rPr lang="en-US" sz="1000" b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asset </a:t>
            </a:r>
            <a:r>
              <a:rPr lang="en-US" sz="1000" b="0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  <a:t>-&gt; security</a:t>
            </a:r>
            <a:r>
              <a:rPr lang="en-US" sz="1000" b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 </a:t>
            </a:r>
            <a:r>
              <a:rPr lang="en-US" sz="1000" b="0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  <a:t>-&gt; </a:t>
            </a:r>
            <a:r>
              <a:rPr lang="en-US" sz="1000">
                <a:solidFill>
                  <a:srgbClr val="0D0D0D"/>
                </a:solidFill>
                <a:latin typeface="Lucida Console" panose="020B0609040504020204" pitchFamily="49" charset="0"/>
              </a:rPr>
              <a:t>identifier</a:t>
            </a:r>
            <a:br>
              <a:rPr lang="en-US" sz="1000" b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</a:br>
            <a:endParaRPr lang="en-US" sz="1000" b="0">
              <a:solidFill>
                <a:srgbClr val="0D0D0D"/>
              </a:solidFill>
              <a:effectLst/>
              <a:latin typeface="Lucida Console" panose="020B0609040504020204" pitchFamily="49" charset="0"/>
            </a:endParaRPr>
          </a:p>
          <a:p>
            <a:pPr marL="717550" lvl="2" indent="-179388"/>
            <a:r>
              <a:rPr lang="en-GB"/>
              <a:t>A simpler access path is required, for example:</a:t>
            </a:r>
          </a:p>
          <a:p>
            <a:pPr marL="360362" lvl="2" indent="0">
              <a:buNone/>
            </a:pPr>
            <a:r>
              <a:rPr lang="en-US" sz="1400" b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    </a:t>
            </a:r>
            <a:r>
              <a:rPr lang="en-US" sz="1000" b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asset </a:t>
            </a:r>
            <a:r>
              <a:rPr lang="en-US" sz="1000" b="0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  <a:t>-&gt; </a:t>
            </a:r>
            <a:r>
              <a:rPr lang="en-US" sz="1000">
                <a:solidFill>
                  <a:srgbClr val="0D0D0D"/>
                </a:solidFill>
                <a:latin typeface="Lucida Console" panose="020B0609040504020204" pitchFamily="49" charset="0"/>
              </a:rPr>
              <a:t>identifier</a:t>
            </a:r>
          </a:p>
          <a:p>
            <a:pPr marL="519113" lvl="1" indent="-342900">
              <a:buFont typeface="+mj-lt"/>
              <a:buAutoNum type="arabicPeriod"/>
            </a:pPr>
            <a:r>
              <a:rPr lang="en-GB"/>
              <a:t>Requirements documented as a Rune DSL issue:</a:t>
            </a:r>
            <a:br>
              <a:rPr lang="en-GB"/>
            </a:br>
            <a:r>
              <a:rPr lang="en-GB" sz="1100">
                <a:latin typeface="Lucida Console" panose="020B0609040504020204" pitchFamily="49" charset="0"/>
                <a:hlinkClick r:id="rId2"/>
              </a:rPr>
              <a:t>https://github.com/finos/rune-dsl/issues/747</a:t>
            </a:r>
            <a:endParaRPr lang="en-GB" sz="1100">
              <a:latin typeface="Lucida Console" panose="020B0609040504020204" pitchFamily="49" charset="0"/>
            </a:endParaRPr>
          </a:p>
          <a:p>
            <a:pPr marL="360362" lvl="2" indent="0">
              <a:buNone/>
            </a:pPr>
            <a:endParaRPr lang="en-US" sz="1000">
              <a:solidFill>
                <a:srgbClr val="0D0D0D"/>
              </a:solidFill>
              <a:latin typeface="Lucida Console" panose="020B0609040504020204" pitchFamily="49" charset="0"/>
            </a:endParaRPr>
          </a:p>
          <a:p>
            <a:pPr marL="360362" lvl="2" indent="0">
              <a:buNone/>
            </a:pPr>
            <a:endParaRPr lang="en-GB"/>
          </a:p>
          <a:p>
            <a:pPr marL="360362" lvl="2" indent="0">
              <a:buNone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42292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8989D9-CAB0-6EE4-E351-07F8B6E5F5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Enhancement to One-Of construct – </a:t>
            </a:r>
            <a:r>
              <a:rPr lang="en-GB" b="1"/>
              <a:t>Design</a:t>
            </a:r>
            <a:r>
              <a:rPr lang="en-GB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19DAA3-8F00-4FE3-C94B-A99DD13029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6494" y="1000664"/>
            <a:ext cx="5450458" cy="5596460"/>
          </a:xfrm>
        </p:spPr>
        <p:txBody>
          <a:bodyPr/>
          <a:lstStyle/>
          <a:p>
            <a:r>
              <a:rPr lang="en-GB" b="1"/>
              <a:t>First Phase</a:t>
            </a:r>
          </a:p>
          <a:p>
            <a:pPr lvl="1"/>
            <a:r>
              <a:rPr lang="en-GB"/>
              <a:t>New </a:t>
            </a:r>
            <a:r>
              <a:rPr lang="en-GB">
                <a:solidFill>
                  <a:srgbClr val="984807"/>
                </a:solidFill>
              </a:rPr>
              <a:t>Choice</a:t>
            </a:r>
            <a:r>
              <a:rPr lang="en-GB"/>
              <a:t> data type in Rune DSL.</a:t>
            </a:r>
          </a:p>
          <a:p>
            <a:pPr lvl="2"/>
            <a:r>
              <a:rPr lang="en-GB"/>
              <a:t>Current model:</a:t>
            </a:r>
          </a:p>
          <a:p>
            <a:pPr marL="544512" lvl="3" indent="0">
              <a:buNone/>
            </a:pPr>
            <a:r>
              <a:rPr lang="en-US" sz="1000" b="0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  <a:t>type</a:t>
            </a:r>
            <a:r>
              <a:rPr lang="en-US" sz="1000" b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 Asset:</a:t>
            </a:r>
            <a:br>
              <a:rPr lang="en-US" sz="1000" b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</a:br>
            <a:r>
              <a:rPr lang="en-US" sz="1000" b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    cash </a:t>
            </a:r>
            <a:r>
              <a:rPr lang="en-US" sz="1000" b="0" err="1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Cash</a:t>
            </a:r>
            <a:r>
              <a:rPr lang="en-US" sz="1000" b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 (</a:t>
            </a:r>
            <a:r>
              <a:rPr lang="en-US" sz="1000" b="0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  <a:t>0</a:t>
            </a:r>
            <a:r>
              <a:rPr lang="en-US" sz="1000" b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..</a:t>
            </a:r>
            <a:r>
              <a:rPr lang="en-US" sz="1000" b="0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  <a:t>1</a:t>
            </a:r>
            <a:r>
              <a:rPr lang="en-US" sz="1000" b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)  </a:t>
            </a:r>
            <a:br>
              <a:rPr lang="en-US" sz="1000" b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</a:br>
            <a:r>
              <a:rPr lang="en-US" sz="1000" b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    loan </a:t>
            </a:r>
            <a:r>
              <a:rPr lang="en-US" sz="1000" b="0" err="1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Loan</a:t>
            </a:r>
            <a:r>
              <a:rPr lang="en-US" sz="1000" b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 (</a:t>
            </a:r>
            <a:r>
              <a:rPr lang="en-US" sz="1000" b="0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  <a:t>0</a:t>
            </a:r>
            <a:r>
              <a:rPr lang="en-US" sz="1000" b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..</a:t>
            </a:r>
            <a:r>
              <a:rPr lang="en-US" sz="1000" b="0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  <a:t>1</a:t>
            </a:r>
            <a:r>
              <a:rPr lang="en-US" sz="1000" b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) </a:t>
            </a:r>
            <a:br>
              <a:rPr lang="en-US" sz="1000" b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</a:br>
            <a:r>
              <a:rPr lang="en-US" sz="1000" b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    security </a:t>
            </a:r>
            <a:r>
              <a:rPr lang="en-US" sz="1000" b="0" err="1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Security</a:t>
            </a:r>
            <a:r>
              <a:rPr lang="en-US" sz="1000" b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 (</a:t>
            </a:r>
            <a:r>
              <a:rPr lang="en-US" sz="1000" b="0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  <a:t>0</a:t>
            </a:r>
            <a:r>
              <a:rPr lang="en-US" sz="1000" b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..</a:t>
            </a:r>
            <a:r>
              <a:rPr lang="en-US" sz="1000" b="0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  <a:t>1</a:t>
            </a:r>
            <a:r>
              <a:rPr lang="en-US" sz="1000" b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)</a:t>
            </a:r>
            <a:br>
              <a:rPr lang="en-US" sz="1000" b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</a:br>
            <a:r>
              <a:rPr lang="en-US" sz="1000" b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    </a:t>
            </a:r>
            <a:r>
              <a:rPr lang="en-US" sz="1000" b="0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  <a:t>condition</a:t>
            </a:r>
            <a:r>
              <a:rPr lang="en-US" sz="1000" b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: </a:t>
            </a:r>
            <a:r>
              <a:rPr lang="en-US" sz="1000" b="0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  <a:t>one-of</a:t>
            </a:r>
            <a:endParaRPr lang="en-GB"/>
          </a:p>
          <a:p>
            <a:pPr lvl="2"/>
            <a:r>
              <a:rPr lang="en-GB"/>
              <a:t>Proposed model:</a:t>
            </a:r>
          </a:p>
          <a:p>
            <a:pPr marL="536575" lvl="3" indent="0">
              <a:buNone/>
            </a:pPr>
            <a:r>
              <a:rPr lang="en-US" sz="1000" b="0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  <a:t>choice</a:t>
            </a:r>
            <a:r>
              <a:rPr lang="en-US" sz="1000" b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 Asset:</a:t>
            </a:r>
            <a:br>
              <a:rPr lang="en-US" sz="1000" b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</a:br>
            <a:r>
              <a:rPr lang="en-US" sz="1000" b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    Cash </a:t>
            </a:r>
            <a:br>
              <a:rPr lang="en-US" sz="1000" b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</a:br>
            <a:r>
              <a:rPr lang="en-US" sz="1000" b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    Loan </a:t>
            </a:r>
            <a:br>
              <a:rPr lang="en-US" sz="1000" b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</a:br>
            <a:r>
              <a:rPr lang="en-US" sz="1000" b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    Security</a:t>
            </a:r>
            <a:endParaRPr lang="en-GB"/>
          </a:p>
          <a:p>
            <a:pPr lvl="1"/>
            <a:r>
              <a:rPr lang="en-GB"/>
              <a:t>New Operator</a:t>
            </a:r>
          </a:p>
          <a:p>
            <a:pPr lvl="2"/>
            <a:r>
              <a:rPr lang="en-GB"/>
              <a:t>New feature for nested access of attributes via new operator </a:t>
            </a:r>
            <a:r>
              <a:rPr lang="en-GB">
                <a:solidFill>
                  <a:srgbClr val="984807"/>
                </a:solidFill>
              </a:rPr>
              <a:t>-&gt;&gt;</a:t>
            </a:r>
          </a:p>
          <a:p>
            <a:pPr marL="544512" lvl="3" indent="0">
              <a:buNone/>
            </a:pPr>
            <a:r>
              <a:rPr lang="en-US" sz="1000" b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asset </a:t>
            </a:r>
            <a:r>
              <a:rPr lang="en-US" sz="1000" b="0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  <a:t>-&gt;&gt; </a:t>
            </a:r>
            <a:r>
              <a:rPr lang="en-US" sz="1000">
                <a:solidFill>
                  <a:srgbClr val="0D0D0D"/>
                </a:solidFill>
                <a:latin typeface="Lucida Console" panose="020B0609040504020204" pitchFamily="49" charset="0"/>
              </a:rPr>
              <a:t>identifier</a:t>
            </a:r>
          </a:p>
          <a:p>
            <a:pPr lvl="2"/>
            <a:r>
              <a:rPr lang="en-GB"/>
              <a:t>This allows common attributes across a choice data type to be accessed without working out which choice type is needed.</a:t>
            </a:r>
          </a:p>
          <a:p>
            <a:pPr lvl="2"/>
            <a:endParaRPr lang="en-GB"/>
          </a:p>
          <a:p>
            <a:r>
              <a:rPr lang="en-GB"/>
              <a:t>Status</a:t>
            </a:r>
          </a:p>
          <a:p>
            <a:pPr lvl="1"/>
            <a:r>
              <a:rPr lang="en-GB"/>
              <a:t>Prototype this week in Rune.</a:t>
            </a:r>
          </a:p>
          <a:p>
            <a:pPr lvl="1"/>
            <a:r>
              <a:rPr lang="en-GB"/>
              <a:t>On track for availability in CDM dev shortly.</a:t>
            </a:r>
          </a:p>
          <a:p>
            <a:pPr lvl="1"/>
            <a:r>
              <a:rPr lang="en-GB"/>
              <a:t>Solution documented in the Rune DSL issue:</a:t>
            </a:r>
            <a:br>
              <a:rPr lang="en-GB"/>
            </a:br>
            <a:r>
              <a:rPr lang="en-GB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https://github.com/finos/rune-dsl/issues/747</a:t>
            </a:r>
            <a:endParaRPr lang="en-GB"/>
          </a:p>
          <a:p>
            <a:pPr marL="176213" lvl="1" indent="0">
              <a:buNone/>
            </a:pP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97032F-46B4-C0EF-67F0-7F10A65746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</a:t>
            </a:r>
            <a:fld id="{BF689438-0CE8-CD40-AC3D-D8BB5199B61A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C44FD3D-FB97-411D-DDB6-4B3C3428E466}"/>
              </a:ext>
            </a:extLst>
          </p:cNvPr>
          <p:cNvSpPr txBox="1">
            <a:spLocks/>
          </p:cNvSpPr>
          <p:nvPr/>
        </p:nvSpPr>
        <p:spPr>
          <a:xfrm>
            <a:off x="6278236" y="1000664"/>
            <a:ext cx="5450458" cy="51762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6213" indent="-176213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3A4A6A"/>
                </a:solidFill>
                <a:latin typeface="+mn-lt"/>
                <a:ea typeface="+mn-ea"/>
                <a:cs typeface="+mn-cs"/>
              </a:defRPr>
            </a:lvl1pPr>
            <a:lvl2pPr marL="360363" indent="-1841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3A4A6A"/>
                </a:solidFill>
                <a:latin typeface="+mn-lt"/>
                <a:ea typeface="+mn-ea"/>
                <a:cs typeface="+mn-cs"/>
              </a:defRPr>
            </a:lvl2pPr>
            <a:lvl3pPr marL="536575" indent="-17621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3A4A6A"/>
                </a:solidFill>
                <a:latin typeface="+mn-lt"/>
                <a:ea typeface="+mn-ea"/>
                <a:cs typeface="+mn-cs"/>
              </a:defRPr>
            </a:lvl3pPr>
            <a:lvl4pPr marL="720725" indent="-1841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3A4A6A"/>
                </a:solidFill>
                <a:latin typeface="+mn-lt"/>
                <a:ea typeface="+mn-ea"/>
                <a:cs typeface="+mn-cs"/>
              </a:defRPr>
            </a:lvl4pPr>
            <a:lvl5pPr marL="896938" indent="-17621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3A4A6A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b="1"/>
              <a:t>Additional Phases (not yet scheduled)</a:t>
            </a:r>
          </a:p>
          <a:p>
            <a:pPr marL="357188" indent="-179388"/>
            <a:r>
              <a:rPr lang="en-GB"/>
              <a:t>More robust implementation throughout the Rune DSL and through to both code generators and serialisation.</a:t>
            </a:r>
          </a:p>
          <a:p>
            <a:pPr marL="541338" lvl="1" indent="-179388"/>
            <a:r>
              <a:rPr lang="en-GB"/>
              <a:t>A child of a </a:t>
            </a:r>
            <a:r>
              <a:rPr lang="en-GB">
                <a:solidFill>
                  <a:srgbClr val="984807"/>
                </a:solidFill>
              </a:rPr>
              <a:t>choice</a:t>
            </a:r>
            <a:r>
              <a:rPr lang="en-GB"/>
              <a:t> can be passed to any function expecting the parent.  For example, </a:t>
            </a:r>
            <a:r>
              <a:rPr lang="en-GB">
                <a:solidFill>
                  <a:srgbClr val="984807"/>
                </a:solidFill>
              </a:rPr>
              <a:t>Cash</a:t>
            </a:r>
            <a:r>
              <a:rPr lang="en-GB"/>
              <a:t> can be passed to a function that has been written to act upon </a:t>
            </a:r>
            <a:r>
              <a:rPr lang="en-GB">
                <a:solidFill>
                  <a:srgbClr val="984807"/>
                </a:solidFill>
              </a:rPr>
              <a:t>Asset</a:t>
            </a:r>
            <a:r>
              <a:rPr lang="en-GB"/>
              <a:t> choice types.</a:t>
            </a:r>
          </a:p>
          <a:p>
            <a:pPr marL="541338" lvl="1" indent="-179388"/>
            <a:r>
              <a:rPr lang="en-GB"/>
              <a:t>A new </a:t>
            </a:r>
            <a:r>
              <a:rPr lang="en-GB">
                <a:solidFill>
                  <a:srgbClr val="984807"/>
                </a:solidFill>
              </a:rPr>
              <a:t>switch</a:t>
            </a:r>
            <a:r>
              <a:rPr lang="en-GB"/>
              <a:t> construct to enhance conditional processing on choice data types, </a:t>
            </a:r>
            <a:r>
              <a:rPr lang="en-GB" err="1"/>
              <a:t>eg</a:t>
            </a:r>
            <a:r>
              <a:rPr lang="en-GB"/>
              <a:t>:</a:t>
            </a:r>
          </a:p>
          <a:p>
            <a:pPr marL="722312" lvl="3" indent="0">
              <a:buNone/>
            </a:pPr>
            <a:r>
              <a:rPr lang="en-US" sz="1000">
                <a:solidFill>
                  <a:schemeClr val="tx1"/>
                </a:solidFill>
                <a:latin typeface="Lucida Console" panose="020B0609040504020204" pitchFamily="49" charset="0"/>
              </a:rPr>
              <a:t>asset </a:t>
            </a:r>
            <a:r>
              <a:rPr lang="en-US" sz="1000">
                <a:solidFill>
                  <a:srgbClr val="CC1598"/>
                </a:solidFill>
                <a:latin typeface="Lucida Console" panose="020B0609040504020204" pitchFamily="49" charset="0"/>
              </a:rPr>
              <a:t>switch</a:t>
            </a:r>
            <a:br>
              <a:rPr lang="en-US" sz="1000">
                <a:solidFill>
                  <a:srgbClr val="CC1598"/>
                </a:solidFill>
                <a:latin typeface="Lucida Console" panose="020B0609040504020204" pitchFamily="49" charset="0"/>
              </a:rPr>
            </a:br>
            <a:r>
              <a:rPr lang="en-US" sz="1000">
                <a:solidFill>
                  <a:schemeClr val="tx1"/>
                </a:solidFill>
                <a:latin typeface="Lucida Console" panose="020B0609040504020204" pitchFamily="49" charset="0"/>
              </a:rPr>
              <a:t>  Cash </a:t>
            </a:r>
            <a:r>
              <a:rPr lang="en-US" sz="1000">
                <a:solidFill>
                  <a:srgbClr val="CC1598"/>
                </a:solidFill>
                <a:latin typeface="Lucida Console" panose="020B0609040504020204" pitchFamily="49" charset="0"/>
              </a:rPr>
              <a:t>then</a:t>
            </a:r>
            <a:r>
              <a:rPr lang="en-US" sz="1000">
                <a:solidFill>
                  <a:schemeClr val="tx1"/>
                </a:solidFill>
                <a:latin typeface="Lucida Console" panose="020B0609040504020204" pitchFamily="49" charset="0"/>
              </a:rPr>
              <a:t> </a:t>
            </a:r>
            <a:r>
              <a:rPr lang="en-US" sz="1000">
                <a:solidFill>
                  <a:srgbClr val="00B0F0"/>
                </a:solidFill>
                <a:latin typeface="Lucida Console" panose="020B0609040504020204" pitchFamily="49" charset="0"/>
              </a:rPr>
              <a:t>&lt;expression&gt;,</a:t>
            </a:r>
            <a:br>
              <a:rPr lang="en-US" sz="1000">
                <a:solidFill>
                  <a:srgbClr val="00B0F0"/>
                </a:solidFill>
                <a:latin typeface="Lucida Console" panose="020B0609040504020204" pitchFamily="49" charset="0"/>
              </a:rPr>
            </a:br>
            <a:r>
              <a:rPr lang="en-US" sz="1000">
                <a:solidFill>
                  <a:schemeClr val="tx1"/>
                </a:solidFill>
                <a:latin typeface="Lucida Console" panose="020B0609040504020204" pitchFamily="49" charset="0"/>
              </a:rPr>
              <a:t>  Loan </a:t>
            </a:r>
            <a:r>
              <a:rPr lang="en-US" sz="1000">
                <a:solidFill>
                  <a:srgbClr val="CC1598"/>
                </a:solidFill>
                <a:latin typeface="Lucida Console" panose="020B0609040504020204" pitchFamily="49" charset="0"/>
              </a:rPr>
              <a:t>then</a:t>
            </a:r>
            <a:r>
              <a:rPr lang="en-US" sz="1000">
                <a:solidFill>
                  <a:schemeClr val="tx1"/>
                </a:solidFill>
                <a:latin typeface="Lucida Console" panose="020B0609040504020204" pitchFamily="49" charset="0"/>
              </a:rPr>
              <a:t> </a:t>
            </a:r>
            <a:r>
              <a:rPr lang="en-US" sz="1000">
                <a:solidFill>
                  <a:srgbClr val="00B0F0"/>
                </a:solidFill>
                <a:latin typeface="Lucida Console" panose="020B0609040504020204" pitchFamily="49" charset="0"/>
              </a:rPr>
              <a:t>&lt; expression &gt;,</a:t>
            </a:r>
            <a:br>
              <a:rPr lang="en-US" sz="1000">
                <a:solidFill>
                  <a:srgbClr val="00B0F0"/>
                </a:solidFill>
                <a:latin typeface="Lucida Console" panose="020B0609040504020204" pitchFamily="49" charset="0"/>
              </a:rPr>
            </a:br>
            <a:r>
              <a:rPr lang="en-US" sz="1000">
                <a:solidFill>
                  <a:schemeClr val="tx1"/>
                </a:solidFill>
                <a:latin typeface="Lucida Console" panose="020B0609040504020204" pitchFamily="49" charset="0"/>
              </a:rPr>
              <a:t>  Security </a:t>
            </a:r>
            <a:r>
              <a:rPr lang="en-US" sz="1000">
                <a:solidFill>
                  <a:srgbClr val="CC1598"/>
                </a:solidFill>
                <a:latin typeface="Lucida Console" panose="020B0609040504020204" pitchFamily="49" charset="0"/>
              </a:rPr>
              <a:t>then</a:t>
            </a:r>
            <a:r>
              <a:rPr lang="en-US" sz="1000">
                <a:solidFill>
                  <a:schemeClr val="tx1"/>
                </a:solidFill>
                <a:latin typeface="Lucida Console" panose="020B0609040504020204" pitchFamily="49" charset="0"/>
              </a:rPr>
              <a:t> </a:t>
            </a:r>
            <a:r>
              <a:rPr lang="en-US" sz="1000">
                <a:solidFill>
                  <a:srgbClr val="00B0F0"/>
                </a:solidFill>
                <a:latin typeface="Lucida Console" panose="020B0609040504020204" pitchFamily="49" charset="0"/>
              </a:rPr>
              <a:t>&lt; expression &gt;,</a:t>
            </a:r>
            <a:br>
              <a:rPr lang="en-US" sz="1000">
                <a:solidFill>
                  <a:srgbClr val="00B0F0"/>
                </a:solidFill>
                <a:latin typeface="Lucida Console" panose="020B0609040504020204" pitchFamily="49" charset="0"/>
              </a:rPr>
            </a:br>
            <a:r>
              <a:rPr lang="en-US" sz="1000">
                <a:solidFill>
                  <a:schemeClr val="tx1"/>
                </a:solidFill>
                <a:latin typeface="Lucida Console" panose="020B0609040504020204" pitchFamily="49" charset="0"/>
              </a:rPr>
              <a:t>  </a:t>
            </a:r>
            <a:r>
              <a:rPr lang="en-US" sz="1000">
                <a:solidFill>
                  <a:srgbClr val="CC1598"/>
                </a:solidFill>
                <a:latin typeface="Lucida Console" panose="020B0609040504020204" pitchFamily="49" charset="0"/>
              </a:rPr>
              <a:t>default</a:t>
            </a:r>
            <a:r>
              <a:rPr lang="en-US" sz="1000">
                <a:solidFill>
                  <a:schemeClr val="tx1"/>
                </a:solidFill>
                <a:latin typeface="Lucida Console" panose="020B0609040504020204" pitchFamily="49" charset="0"/>
              </a:rPr>
              <a:t> </a:t>
            </a:r>
            <a:r>
              <a:rPr lang="en-US" sz="1000">
                <a:solidFill>
                  <a:srgbClr val="CC1598"/>
                </a:solidFill>
                <a:latin typeface="Lucida Console" panose="020B0609040504020204" pitchFamily="49" charset="0"/>
              </a:rPr>
              <a:t>then</a:t>
            </a:r>
            <a:r>
              <a:rPr lang="en-US" sz="1000">
                <a:solidFill>
                  <a:schemeClr val="tx1"/>
                </a:solidFill>
                <a:latin typeface="Lucida Console" panose="020B0609040504020204" pitchFamily="49" charset="0"/>
              </a:rPr>
              <a:t> </a:t>
            </a:r>
            <a:r>
              <a:rPr lang="en-US" sz="1000">
                <a:solidFill>
                  <a:srgbClr val="00B0F0"/>
                </a:solidFill>
                <a:latin typeface="Lucida Console" panose="020B0609040504020204" pitchFamily="49" charset="0"/>
              </a:rPr>
              <a:t>&lt;optional default case&gt;</a:t>
            </a:r>
            <a:endParaRPr lang="en-GB" sz="1000">
              <a:solidFill>
                <a:srgbClr val="00B0F0"/>
              </a:solidFill>
              <a:latin typeface="Lucida Console" panose="020B0609040504020204" pitchFamily="49" charset="0"/>
            </a:endParaRPr>
          </a:p>
          <a:p>
            <a:pPr lvl="2"/>
            <a:r>
              <a:rPr lang="en-GB"/>
              <a:t>Serialisation becomes less nested through JSON-LD:</a:t>
            </a:r>
          </a:p>
          <a:p>
            <a:pPr marL="720725" lvl="4" indent="0">
              <a:buNone/>
            </a:pPr>
            <a:r>
              <a:rPr lang="fr-FR" sz="1000">
                <a:solidFill>
                  <a:schemeClr val="tx1"/>
                </a:solidFill>
                <a:latin typeface="Lucida Console" panose="020B0609040504020204" pitchFamily="49" charset="0"/>
              </a:rPr>
              <a:t>{</a:t>
            </a:r>
            <a:br>
              <a:rPr lang="fr-FR" sz="1000">
                <a:solidFill>
                  <a:schemeClr val="tx1"/>
                </a:solidFill>
                <a:latin typeface="Lucida Console" panose="020B0609040504020204" pitchFamily="49" charset="0"/>
              </a:rPr>
            </a:br>
            <a:r>
              <a:rPr lang="fr-FR" sz="1000">
                <a:solidFill>
                  <a:schemeClr val="tx1"/>
                </a:solidFill>
                <a:latin typeface="Lucida Console" panose="020B0609040504020204" pitchFamily="49" charset="0"/>
              </a:rPr>
              <a:t>  "@type": "Loan",</a:t>
            </a:r>
            <a:br>
              <a:rPr lang="fr-FR" sz="1000">
                <a:solidFill>
                  <a:schemeClr val="tx1"/>
                </a:solidFill>
                <a:latin typeface="Lucida Console" panose="020B0609040504020204" pitchFamily="49" charset="0"/>
              </a:rPr>
            </a:br>
            <a:r>
              <a:rPr lang="fr-FR" sz="1000">
                <a:solidFill>
                  <a:schemeClr val="tx1"/>
                </a:solidFill>
                <a:latin typeface="Lucida Console" panose="020B0609040504020204" pitchFamily="49" charset="0"/>
              </a:rPr>
              <a:t>  "identifier": "abc123",</a:t>
            </a:r>
            <a:br>
              <a:rPr lang="fr-FR" sz="1000">
                <a:solidFill>
                  <a:schemeClr val="tx1"/>
                </a:solidFill>
                <a:latin typeface="Lucida Console" panose="020B0609040504020204" pitchFamily="49" charset="0"/>
              </a:rPr>
            </a:br>
            <a:r>
              <a:rPr lang="fr-FR" sz="1000">
                <a:solidFill>
                  <a:schemeClr val="tx1"/>
                </a:solidFill>
                <a:latin typeface="Lucida Console" panose="020B0609040504020204" pitchFamily="49" charset="0"/>
              </a:rPr>
              <a:t>  "</a:t>
            </a:r>
            <a:r>
              <a:rPr lang="fr-FR" sz="1000" err="1">
                <a:solidFill>
                  <a:schemeClr val="tx1"/>
                </a:solidFill>
                <a:latin typeface="Lucida Console" panose="020B0609040504020204" pitchFamily="49" charset="0"/>
              </a:rPr>
              <a:t>loanAttribute</a:t>
            </a:r>
            <a:r>
              <a:rPr lang="fr-FR" sz="1000">
                <a:solidFill>
                  <a:schemeClr val="tx1"/>
                </a:solidFill>
                <a:latin typeface="Lucida Console" panose="020B0609040504020204" pitchFamily="49" charset="0"/>
              </a:rPr>
              <a:t>": 42</a:t>
            </a:r>
            <a:br>
              <a:rPr lang="fr-FR" sz="1000">
                <a:solidFill>
                  <a:schemeClr val="tx1"/>
                </a:solidFill>
                <a:latin typeface="Lucida Console" panose="020B0609040504020204" pitchFamily="49" charset="0"/>
              </a:rPr>
            </a:br>
            <a:r>
              <a:rPr lang="fr-FR" sz="1000">
                <a:solidFill>
                  <a:schemeClr val="tx1"/>
                </a:solidFill>
                <a:latin typeface="Lucida Console" panose="020B0609040504020204" pitchFamily="49" charset="0"/>
              </a:rPr>
              <a:t>}</a:t>
            </a:r>
          </a:p>
          <a:p>
            <a:pPr lvl="2"/>
            <a:r>
              <a:rPr lang="en-GB"/>
              <a:t>Add support for using </a:t>
            </a:r>
            <a:r>
              <a:rPr lang="en-GB">
                <a:solidFill>
                  <a:srgbClr val="984807"/>
                </a:solidFill>
              </a:rPr>
              <a:t>choice</a:t>
            </a:r>
            <a:r>
              <a:rPr lang="en-GB"/>
              <a:t> types as </a:t>
            </a:r>
            <a:r>
              <a:rPr lang="en-GB" err="1">
                <a:solidFill>
                  <a:srgbClr val="984807"/>
                </a:solidFill>
              </a:rPr>
              <a:t>enums</a:t>
            </a:r>
            <a:r>
              <a:rPr lang="en-GB"/>
              <a:t>:</a:t>
            </a:r>
          </a:p>
          <a:p>
            <a:pPr marL="712788" lvl="4" indent="0">
              <a:buNone/>
            </a:pPr>
            <a:r>
              <a:rPr lang="en-US" sz="1000" b="0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  <a:t>choice</a:t>
            </a:r>
            <a:r>
              <a:rPr lang="en-US" sz="1000" b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 Asset </a:t>
            </a:r>
            <a:r>
              <a:rPr lang="en-US" sz="1000">
                <a:solidFill>
                  <a:srgbClr val="CC1598"/>
                </a:solidFill>
                <a:latin typeface="Lucida Console" panose="020B0609040504020204" pitchFamily="49" charset="0"/>
              </a:rPr>
              <a:t>as</a:t>
            </a:r>
            <a:r>
              <a:rPr lang="en-US" sz="1000" b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 </a:t>
            </a:r>
            <a:r>
              <a:rPr lang="en-US" sz="1000" b="0" err="1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AssetTypeEnum</a:t>
            </a:r>
            <a:r>
              <a:rPr lang="en-US" sz="1000" b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:</a:t>
            </a:r>
            <a:br>
              <a:rPr lang="en-US" sz="1000" b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</a:br>
            <a:r>
              <a:rPr lang="en-US" sz="1000" b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    Cash </a:t>
            </a:r>
            <a:br>
              <a:rPr lang="en-US" sz="1000" b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</a:br>
            <a:r>
              <a:rPr lang="en-US" sz="1000" b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    Loan </a:t>
            </a:r>
            <a:br>
              <a:rPr lang="en-US" sz="1000" b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</a:br>
            <a:r>
              <a:rPr lang="en-US" sz="1000" b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    Security</a:t>
            </a:r>
          </a:p>
          <a:p>
            <a:pPr marL="712788" lvl="4" indent="0">
              <a:buNone/>
            </a:pPr>
            <a:r>
              <a:rPr lang="en-US" sz="1000">
                <a:solidFill>
                  <a:srgbClr val="CC1598"/>
                </a:solidFill>
                <a:latin typeface="Lucida Console" panose="020B0609040504020204" pitchFamily="49" charset="0"/>
              </a:rPr>
              <a:t>type</a:t>
            </a:r>
            <a:r>
              <a:rPr lang="en-US" sz="1000">
                <a:solidFill>
                  <a:srgbClr val="0D0D0D"/>
                </a:solidFill>
                <a:latin typeface="Lucida Console" panose="020B0609040504020204" pitchFamily="49" charset="0"/>
              </a:rPr>
              <a:t> Underlier:</a:t>
            </a:r>
            <a:br>
              <a:rPr lang="en-US" sz="1000">
                <a:solidFill>
                  <a:srgbClr val="0D0D0D"/>
                </a:solidFill>
                <a:latin typeface="Lucida Console" panose="020B0609040504020204" pitchFamily="49" charset="0"/>
              </a:rPr>
            </a:br>
            <a:r>
              <a:rPr lang="en-US" sz="1000">
                <a:solidFill>
                  <a:srgbClr val="0D0D0D"/>
                </a:solidFill>
                <a:latin typeface="Lucida Console" panose="020B0609040504020204" pitchFamily="49" charset="0"/>
              </a:rPr>
              <a:t>	</a:t>
            </a:r>
            <a:r>
              <a:rPr lang="en-US" sz="1000" err="1">
                <a:solidFill>
                  <a:srgbClr val="0D0D0D"/>
                </a:solidFill>
                <a:latin typeface="Lucida Console" panose="020B0609040504020204" pitchFamily="49" charset="0"/>
              </a:rPr>
              <a:t>assetType</a:t>
            </a:r>
            <a:r>
              <a:rPr lang="en-US" sz="1000">
                <a:solidFill>
                  <a:srgbClr val="0D0D0D"/>
                </a:solidFill>
                <a:latin typeface="Lucida Console" panose="020B0609040504020204" pitchFamily="49" charset="0"/>
              </a:rPr>
              <a:t> </a:t>
            </a:r>
            <a:r>
              <a:rPr lang="en-US" sz="1000" err="1">
                <a:solidFill>
                  <a:srgbClr val="0D0D0D"/>
                </a:solidFill>
                <a:latin typeface="Lucida Console" panose="020B0609040504020204" pitchFamily="49" charset="0"/>
              </a:rPr>
              <a:t>AssetTypeEnum</a:t>
            </a:r>
            <a:r>
              <a:rPr lang="en-US" sz="1000">
                <a:solidFill>
                  <a:srgbClr val="0D0D0D"/>
                </a:solidFill>
                <a:latin typeface="Lucida Console" panose="020B0609040504020204" pitchFamily="49" charset="0"/>
              </a:rPr>
              <a:t> (</a:t>
            </a:r>
            <a:r>
              <a:rPr lang="en-US" sz="1000">
                <a:solidFill>
                  <a:srgbClr val="CC1598"/>
                </a:solidFill>
                <a:latin typeface="Lucida Console" panose="020B0609040504020204" pitchFamily="49" charset="0"/>
              </a:rPr>
              <a:t>1</a:t>
            </a:r>
            <a:r>
              <a:rPr lang="en-US" sz="1000">
                <a:solidFill>
                  <a:srgbClr val="0D0D0D"/>
                </a:solidFill>
                <a:latin typeface="Lucida Console" panose="020B0609040504020204" pitchFamily="49" charset="0"/>
              </a:rPr>
              <a:t>..</a:t>
            </a:r>
            <a:r>
              <a:rPr lang="en-US" sz="1000">
                <a:solidFill>
                  <a:srgbClr val="CC1598"/>
                </a:solidFill>
                <a:latin typeface="Lucida Console" panose="020B0609040504020204" pitchFamily="49" charset="0"/>
              </a:rPr>
              <a:t>1</a:t>
            </a:r>
            <a:r>
              <a:rPr lang="en-US" sz="1000">
                <a:solidFill>
                  <a:srgbClr val="0D0D0D"/>
                </a:solidFill>
                <a:latin typeface="Lucida Console" panose="020B0609040504020204" pitchFamily="49" charset="0"/>
              </a:rPr>
              <a:t>)</a:t>
            </a:r>
          </a:p>
          <a:p>
            <a:pPr marL="712788" lvl="4" indent="0">
              <a:buNone/>
            </a:pPr>
            <a:endParaRPr lang="en-US" sz="1000">
              <a:solidFill>
                <a:srgbClr val="0D0D0D"/>
              </a:solidFill>
              <a:latin typeface="Lucida Console" panose="020B0609040504020204" pitchFamily="49" charset="0"/>
            </a:endParaRPr>
          </a:p>
          <a:p>
            <a:pPr marL="712788" lvl="4" indent="0">
              <a:buNone/>
            </a:pPr>
            <a:r>
              <a:rPr lang="en-US" sz="1000">
                <a:solidFill>
                  <a:srgbClr val="CC1598"/>
                </a:solidFill>
                <a:latin typeface="Lucida Console" panose="020B0609040504020204" pitchFamily="49" charset="0"/>
              </a:rPr>
              <a:t>if</a:t>
            </a:r>
            <a:r>
              <a:rPr lang="en-US" sz="1000">
                <a:solidFill>
                  <a:srgbClr val="0D0D0D"/>
                </a:solidFill>
                <a:latin typeface="Lucida Console" panose="020B0609040504020204" pitchFamily="49" charset="0"/>
              </a:rPr>
              <a:t> underlier </a:t>
            </a:r>
            <a:r>
              <a:rPr lang="en-US" sz="1000">
                <a:solidFill>
                  <a:srgbClr val="CC1598"/>
                </a:solidFill>
                <a:latin typeface="Lucida Console" panose="020B0609040504020204" pitchFamily="49" charset="0"/>
              </a:rPr>
              <a:t>-&gt;</a:t>
            </a:r>
            <a:r>
              <a:rPr lang="en-US" sz="1000">
                <a:solidFill>
                  <a:srgbClr val="0D0D0D"/>
                </a:solidFill>
                <a:latin typeface="Lucida Console" panose="020B0609040504020204" pitchFamily="49" charset="0"/>
              </a:rPr>
              <a:t> </a:t>
            </a:r>
            <a:r>
              <a:rPr lang="en-US" sz="1000" err="1">
                <a:solidFill>
                  <a:srgbClr val="0D0D0D"/>
                </a:solidFill>
                <a:latin typeface="Lucida Console" panose="020B0609040504020204" pitchFamily="49" charset="0"/>
              </a:rPr>
              <a:t>assetType</a:t>
            </a:r>
            <a:r>
              <a:rPr lang="en-US" sz="1000">
                <a:solidFill>
                  <a:srgbClr val="0D0D0D"/>
                </a:solidFill>
                <a:latin typeface="Lucida Console" panose="020B0609040504020204" pitchFamily="49" charset="0"/>
              </a:rPr>
              <a:t> </a:t>
            </a:r>
            <a:r>
              <a:rPr lang="en-US" sz="1000">
                <a:solidFill>
                  <a:srgbClr val="CC1598"/>
                </a:solidFill>
                <a:latin typeface="Lucida Console" panose="020B0609040504020204" pitchFamily="49" charset="0"/>
              </a:rPr>
              <a:t>=</a:t>
            </a:r>
            <a:r>
              <a:rPr lang="en-US" sz="1000">
                <a:solidFill>
                  <a:srgbClr val="0D0D0D"/>
                </a:solidFill>
                <a:latin typeface="Lucida Console" panose="020B0609040504020204" pitchFamily="49" charset="0"/>
              </a:rPr>
              <a:t> </a:t>
            </a:r>
            <a:r>
              <a:rPr lang="en-US" sz="1000" err="1">
                <a:solidFill>
                  <a:srgbClr val="0D0D0D"/>
                </a:solidFill>
                <a:latin typeface="Lucida Console" panose="020B0609040504020204" pitchFamily="49" charset="0"/>
              </a:rPr>
              <a:t>AssetTypeEnum</a:t>
            </a:r>
            <a:r>
              <a:rPr lang="en-US" sz="1000">
                <a:solidFill>
                  <a:srgbClr val="0D0D0D"/>
                </a:solidFill>
                <a:latin typeface="Lucida Console" panose="020B0609040504020204" pitchFamily="49" charset="0"/>
              </a:rPr>
              <a:t> </a:t>
            </a:r>
            <a:r>
              <a:rPr lang="en-US" sz="1000">
                <a:solidFill>
                  <a:srgbClr val="CC1598"/>
                </a:solidFill>
                <a:latin typeface="Lucida Console" panose="020B0609040504020204" pitchFamily="49" charset="0"/>
              </a:rPr>
              <a:t>-&gt;</a:t>
            </a:r>
            <a:r>
              <a:rPr lang="en-US" sz="1000">
                <a:solidFill>
                  <a:srgbClr val="0D0D0D"/>
                </a:solidFill>
                <a:latin typeface="Lucida Console" panose="020B0609040504020204" pitchFamily="49" charset="0"/>
              </a:rPr>
              <a:t> Cash</a:t>
            </a:r>
            <a:endParaRPr lang="en-GB" sz="1000">
              <a:latin typeface="Lucida Console" panose="020B0609040504020204" pitchFamily="49" charset="0"/>
            </a:endParaRPr>
          </a:p>
          <a:p>
            <a:pPr lvl="3"/>
            <a:endParaRPr lang="en-GB"/>
          </a:p>
          <a:p>
            <a:pPr marL="360362" lvl="2" indent="0">
              <a:buNone/>
            </a:pPr>
            <a:endParaRPr lang="en-US" sz="1000">
              <a:solidFill>
                <a:srgbClr val="0D0D0D"/>
              </a:solidFill>
              <a:latin typeface="Lucida Console" panose="020B0609040504020204" pitchFamily="49" charset="0"/>
            </a:endParaRPr>
          </a:p>
          <a:p>
            <a:pPr marL="360362" lvl="2" indent="0">
              <a:buNone/>
            </a:pPr>
            <a:endParaRPr lang="en-GB"/>
          </a:p>
          <a:p>
            <a:pPr marL="360362" lvl="2" indent="0">
              <a:buNone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364872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3F1201-FE10-6EB7-D683-740ADFC9E8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Mark to Market on Progress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37DA15-DFDD-321C-AE9B-F91D84256A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6493" y="675118"/>
            <a:ext cx="5062995" cy="5501845"/>
          </a:xfrm>
        </p:spPr>
        <p:txBody>
          <a:bodyPr/>
          <a:lstStyle/>
          <a:p>
            <a:endParaRPr lang="en-GB"/>
          </a:p>
          <a:p>
            <a:pPr marL="0" indent="0">
              <a:buNone/>
            </a:pPr>
            <a:r>
              <a:rPr lang="en-GB" sz="1600" b="1"/>
              <a:t>Objectives </a:t>
            </a:r>
          </a:p>
          <a:p>
            <a:pPr marL="175895" indent="-175895">
              <a:spcBef>
                <a:spcPts val="1200"/>
              </a:spcBef>
            </a:pPr>
            <a:r>
              <a:rPr lang="en-GB" b="1"/>
              <a:t>Product Qualification</a:t>
            </a:r>
            <a:r>
              <a:rPr lang="en-GB"/>
              <a:t>: address </a:t>
            </a:r>
            <a:r>
              <a:rPr lang="en-US"/>
              <a:t>inability to identify some financial instruments using the product qualification rules because there are trade or instrument-specific terms and conditions which are not modelled in "Economic Terms".</a:t>
            </a:r>
            <a:endParaRPr lang="en-GB">
              <a:ea typeface="Calibri" panose="020F0502020204030204"/>
              <a:cs typeface="Calibri" panose="020F0502020204030204"/>
            </a:endParaRPr>
          </a:p>
          <a:p>
            <a:pPr marL="360045" lvl="1">
              <a:spcBef>
                <a:spcPts val="1200"/>
              </a:spcBef>
              <a:buFont typeface="Courier New" panose="020B0604020202020204" pitchFamily="34" charset="0"/>
              <a:buChar char="o"/>
            </a:pPr>
            <a:r>
              <a:rPr lang="en-GB" b="1">
                <a:latin typeface="Calibri"/>
                <a:ea typeface="Calibri" panose="020F0502020204030204"/>
                <a:cs typeface="Arial"/>
              </a:rPr>
              <a:t>Contract Details</a:t>
            </a:r>
            <a:r>
              <a:rPr lang="en-GB">
                <a:latin typeface="Calibri"/>
                <a:ea typeface="Calibri" panose="020F0502020204030204"/>
                <a:cs typeface="Arial"/>
              </a:rPr>
              <a:t>: desire to associate with a Product.</a:t>
            </a:r>
          </a:p>
          <a:p>
            <a:pPr marL="175895" indent="-175895">
              <a:spcBef>
                <a:spcPts val="1200"/>
              </a:spcBef>
            </a:pPr>
            <a:r>
              <a:rPr lang="en-GB" b="1"/>
              <a:t>Index</a:t>
            </a:r>
            <a:r>
              <a:rPr lang="en-GB"/>
              <a:t>: rationalise the current multiple ways to model an Index to improve consistency, maintain </a:t>
            </a:r>
            <a:r>
              <a:rPr lang="en-US"/>
              <a:t> the composable design objective, and enable re-use and the ability to extend the model.</a:t>
            </a:r>
            <a:endParaRPr lang="en-GB">
              <a:ea typeface="Calibri" panose="020F0502020204030204"/>
              <a:cs typeface="Calibri" panose="020F0502020204030204"/>
            </a:endParaRPr>
          </a:p>
          <a:p>
            <a:pPr marL="175895" indent="-175895">
              <a:spcBef>
                <a:spcPts val="1200"/>
              </a:spcBef>
            </a:pPr>
            <a:r>
              <a:rPr lang="en-GB" b="1"/>
              <a:t>Observable</a:t>
            </a:r>
            <a:r>
              <a:rPr lang="en-GB"/>
              <a:t>: address inconsistent use and barriers to extension and re-use for more complex financial instruments.</a:t>
            </a:r>
            <a:endParaRPr lang="en-GB">
              <a:ea typeface="Calibri"/>
              <a:cs typeface="Calibri"/>
            </a:endParaRPr>
          </a:p>
          <a:p>
            <a:pPr marL="360045" lvl="1">
              <a:spcBef>
                <a:spcPts val="1200"/>
              </a:spcBef>
              <a:buFont typeface="Courier New" panose="020B0604020202020204" pitchFamily="34" charset="0"/>
              <a:buChar char="o"/>
            </a:pPr>
            <a:r>
              <a:rPr lang="en-GB" b="1">
                <a:ea typeface="Calibri"/>
                <a:cs typeface="Calibri"/>
              </a:rPr>
              <a:t>Basket</a:t>
            </a:r>
            <a:r>
              <a:rPr lang="en-GB">
                <a:ea typeface="Calibri"/>
                <a:cs typeface="Calibri"/>
              </a:rPr>
              <a:t>: need to rationalise and enhance capabilities.</a:t>
            </a:r>
          </a:p>
          <a:p>
            <a:pPr marL="360045" lvl="1">
              <a:spcBef>
                <a:spcPts val="1200"/>
              </a:spcBef>
              <a:buFont typeface="Courier New" panose="020B0604020202020204" pitchFamily="34" charset="0"/>
              <a:buChar char="o"/>
            </a:pPr>
            <a:r>
              <a:rPr lang="en-GB" b="1"/>
              <a:t>Foreign exchange</a:t>
            </a:r>
            <a:r>
              <a:rPr lang="en-GB"/>
              <a:t>: improve consistency with other similar products are treated</a:t>
            </a:r>
            <a:endParaRPr lang="en-GB">
              <a:ea typeface="Calibri"/>
              <a:cs typeface="Calibri"/>
            </a:endParaRPr>
          </a:p>
          <a:p>
            <a:pPr marL="175895" indent="-175895">
              <a:spcBef>
                <a:spcPts val="1200"/>
              </a:spcBef>
            </a:pPr>
            <a:r>
              <a:rPr lang="en-US" b="1"/>
              <a:t>Price Quantity</a:t>
            </a:r>
            <a:r>
              <a:rPr lang="en-US"/>
              <a:t>: Enable better targeting of quantity change events.</a:t>
            </a:r>
            <a:br>
              <a:rPr lang="en-US"/>
            </a:br>
            <a:endParaRPr lang="en-US"/>
          </a:p>
          <a:p>
            <a:pPr marL="0" indent="0">
              <a:spcBef>
                <a:spcPts val="1200"/>
              </a:spcBef>
              <a:buNone/>
            </a:pPr>
            <a:r>
              <a:rPr lang="en-US" sz="1600" b="1"/>
              <a:t>Additional Scope </a:t>
            </a:r>
          </a:p>
          <a:p>
            <a:pPr marL="175895" indent="-175895">
              <a:spcBef>
                <a:spcPts val="1200"/>
              </a:spcBef>
            </a:pPr>
            <a:r>
              <a:rPr lang="en-US" b="1"/>
              <a:t>Price Quantity</a:t>
            </a:r>
            <a:r>
              <a:rPr lang="en-US"/>
              <a:t>: further significant refactoring of Events</a:t>
            </a:r>
          </a:p>
          <a:p>
            <a:pPr marL="175895" indent="-175895">
              <a:spcBef>
                <a:spcPts val="1200"/>
              </a:spcBef>
            </a:pPr>
            <a:r>
              <a:rPr lang="en-US" b="1"/>
              <a:t>Payout rationalization</a:t>
            </a:r>
            <a:r>
              <a:rPr lang="en-US"/>
              <a:t>:  redefine and make Choice driven.</a:t>
            </a:r>
          </a:p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A33F49-0D0E-ACC4-768B-5D81F36530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</a:t>
            </a:r>
            <a:fld id="{BF689438-0CE8-CD40-AC3D-D8BB5199B61A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1118B1D-F469-2509-70BA-A99C5BEC47D7}"/>
              </a:ext>
            </a:extLst>
          </p:cNvPr>
          <p:cNvSpPr txBox="1"/>
          <p:nvPr/>
        </p:nvSpPr>
        <p:spPr>
          <a:xfrm>
            <a:off x="7981772" y="675118"/>
            <a:ext cx="3746922" cy="59708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GB" sz="1600" b="1">
              <a:solidFill>
                <a:srgbClr val="002060"/>
              </a:solidFill>
            </a:endParaRPr>
          </a:p>
          <a:p>
            <a:r>
              <a:rPr lang="en-GB" sz="1600" b="1">
                <a:solidFill>
                  <a:srgbClr val="002060"/>
                </a:solidFill>
              </a:rPr>
              <a:t>GitHub Issues  </a:t>
            </a:r>
            <a:r>
              <a:rPr lang="en-GB" sz="1600">
                <a:solidFill>
                  <a:srgbClr val="002060"/>
                </a:solidFill>
              </a:rPr>
              <a:t>(detail overleaf)</a:t>
            </a:r>
          </a:p>
          <a:p>
            <a:endParaRPr lang="en-GB" sz="1400" b="1">
              <a:solidFill>
                <a:srgbClr val="002060"/>
              </a:solidFill>
            </a:endParaRPr>
          </a:p>
          <a:p>
            <a:r>
              <a:rPr lang="en-GB" sz="1400" b="1">
                <a:solidFill>
                  <a:srgbClr val="002060"/>
                </a:solidFill>
              </a:rPr>
              <a:t>In Scope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en-GB" sz="1400">
                <a:solidFill>
                  <a:srgbClr val="002060"/>
                </a:solidFill>
                <a:hlinkClick r:id="rId2"/>
              </a:rPr>
              <a:t>#2100</a:t>
            </a:r>
            <a:r>
              <a:rPr lang="en-GB" sz="1400">
                <a:solidFill>
                  <a:srgbClr val="002060"/>
                </a:solidFill>
              </a:rPr>
              <a:t>: FRAGMOS – TermsChange shall include Legal Agreement.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en-GB" sz="1400">
                <a:solidFill>
                  <a:srgbClr val="002060"/>
                </a:solidFill>
                <a:hlinkClick r:id="rId2"/>
              </a:rPr>
              <a:t>#2105</a:t>
            </a:r>
            <a:r>
              <a:rPr lang="en-GB" sz="1400">
                <a:solidFill>
                  <a:srgbClr val="002060"/>
                </a:solidFill>
              </a:rPr>
              <a:t>: FRAGMOS - add "Digital Asset" to the AssetClassEnum list. 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en-GB" sz="1400">
                <a:solidFill>
                  <a:srgbClr val="002060"/>
                </a:solidFill>
                <a:hlinkClick r:id="rId3"/>
              </a:rPr>
              <a:t>#2106</a:t>
            </a:r>
            <a:r>
              <a:rPr lang="en-GB" sz="1400">
                <a:solidFill>
                  <a:srgbClr val="002060"/>
                </a:solidFill>
              </a:rPr>
              <a:t>: FRAGMOS - upgrade Observable to make it more generic.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en-GB" sz="1400">
                <a:solidFill>
                  <a:srgbClr val="002060"/>
                </a:solidFill>
                <a:hlinkClick r:id="rId4"/>
              </a:rPr>
              <a:t>#2161</a:t>
            </a:r>
            <a:r>
              <a:rPr lang="en-GB" sz="1400">
                <a:solidFill>
                  <a:srgbClr val="002060"/>
                </a:solidFill>
              </a:rPr>
              <a:t>: Security Lending qualification function.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en-GB" sz="1400">
                <a:solidFill>
                  <a:srgbClr val="002060"/>
                </a:solidFill>
                <a:hlinkClick r:id="rId5"/>
              </a:rPr>
              <a:t>#2216</a:t>
            </a:r>
            <a:r>
              <a:rPr lang="en-GB" sz="1400">
                <a:solidFill>
                  <a:srgbClr val="002060"/>
                </a:solidFill>
              </a:rPr>
              <a:t>: Add contractDetails to Product.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en-GB" sz="1400">
                <a:solidFill>
                  <a:srgbClr val="002060"/>
                </a:solidFill>
                <a:hlinkClick r:id="rId6"/>
              </a:rPr>
              <a:t>#2307</a:t>
            </a:r>
            <a:r>
              <a:rPr lang="en-GB" sz="1400">
                <a:solidFill>
                  <a:srgbClr val="002060"/>
                </a:solidFill>
              </a:rPr>
              <a:t>: Object required in CDM to capture Index names required for regulatory reporting.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en-GB" sz="1400">
                <a:solidFill>
                  <a:srgbClr val="002060"/>
                </a:solidFill>
                <a:hlinkClick r:id="rId7"/>
              </a:rPr>
              <a:t>#2355</a:t>
            </a:r>
            <a:r>
              <a:rPr lang="en-GB" sz="1400">
                <a:solidFill>
                  <a:srgbClr val="002060"/>
                </a:solidFill>
              </a:rPr>
              <a:t>: Harmonising the representation of Index and associated Identifiers.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en-US" sz="1400">
                <a:solidFill>
                  <a:srgbClr val="002060"/>
                </a:solidFill>
                <a:hlinkClick r:id="rId8"/>
              </a:rPr>
              <a:t>#2365</a:t>
            </a:r>
            <a:r>
              <a:rPr lang="en-US" sz="1400">
                <a:solidFill>
                  <a:srgbClr val="002060"/>
                </a:solidFill>
              </a:rPr>
              <a:t>: Changes to product qualification rules.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en-US" sz="1400">
                <a:solidFill>
                  <a:srgbClr val="002060"/>
                </a:solidFill>
                <a:hlinkClick r:id="rId9"/>
              </a:rPr>
              <a:t>#2499</a:t>
            </a:r>
            <a:r>
              <a:rPr lang="en-US" sz="1400">
                <a:solidFill>
                  <a:srgbClr val="002060"/>
                </a:solidFill>
              </a:rPr>
              <a:t>: FRAGMOS – ObservableValue.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en-US" sz="1400">
                <a:solidFill>
                  <a:srgbClr val="002060"/>
                </a:solidFill>
                <a:hlinkClick r:id="rId10"/>
              </a:rPr>
              <a:t>#2506</a:t>
            </a:r>
            <a:r>
              <a:rPr lang="en-US" sz="1400">
                <a:solidFill>
                  <a:srgbClr val="002060"/>
                </a:solidFill>
              </a:rPr>
              <a:t>: FRAGMOS – Basket refactoring.</a:t>
            </a:r>
          </a:p>
          <a:p>
            <a:r>
              <a:rPr lang="en-GB" sz="1400" b="1">
                <a:solidFill>
                  <a:srgbClr val="002060"/>
                </a:solidFill>
              </a:rPr>
              <a:t>Out of scope</a:t>
            </a:r>
            <a:endParaRPr lang="en-GB" sz="1400" b="1">
              <a:solidFill>
                <a:srgbClr val="002060"/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en-GB" sz="1400">
                <a:solidFill>
                  <a:srgbClr val="002060"/>
                </a:solidFill>
                <a:hlinkClick r:id="rId3"/>
              </a:rPr>
              <a:t>#2269</a:t>
            </a:r>
            <a:r>
              <a:rPr lang="en-GB" sz="1400">
                <a:solidFill>
                  <a:srgbClr val="002060"/>
                </a:solidFill>
              </a:rPr>
              <a:t>: Reference Data Code List Management.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en-US" sz="1400">
                <a:solidFill>
                  <a:srgbClr val="002060"/>
                </a:solidFill>
                <a:hlinkClick r:id="rId11"/>
              </a:rPr>
              <a:t>#2498</a:t>
            </a:r>
            <a:r>
              <a:rPr lang="en-US" sz="1400">
                <a:solidFill>
                  <a:srgbClr val="002060"/>
                </a:solidFill>
              </a:rPr>
              <a:t>: FRAGMOS – AggregationFeatures.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en-US" sz="1400">
                <a:solidFill>
                  <a:srgbClr val="002060"/>
                </a:solidFill>
                <a:hlinkClick r:id="rId12"/>
              </a:rPr>
              <a:t>#2500</a:t>
            </a:r>
            <a:r>
              <a:rPr lang="en-US" sz="1400">
                <a:solidFill>
                  <a:srgbClr val="002060"/>
                </a:solidFill>
              </a:rPr>
              <a:t>: FRAGMOS – Observation Conditions.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en-US" sz="1400">
                <a:solidFill>
                  <a:srgbClr val="002060"/>
                </a:solidFill>
                <a:hlinkClick r:id="rId9"/>
              </a:rPr>
              <a:t>#2504</a:t>
            </a:r>
            <a:r>
              <a:rPr lang="en-US" sz="1400">
                <a:solidFill>
                  <a:srgbClr val="002060"/>
                </a:solidFill>
              </a:rPr>
              <a:t>: FRAGMOS – ObservationBasis in Event.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en-US" sz="1400">
                <a:solidFill>
                  <a:srgbClr val="002060"/>
                </a:solidFill>
                <a:hlinkClick r:id="rId13"/>
              </a:rPr>
              <a:t>#2581</a:t>
            </a:r>
            <a:r>
              <a:rPr lang="en-US" sz="1400">
                <a:solidFill>
                  <a:srgbClr val="002060"/>
                </a:solidFill>
              </a:rPr>
              <a:t>: ChangeQuantity Bug Fix.</a:t>
            </a:r>
            <a:endParaRPr lang="en-GB" sz="1400">
              <a:solidFill>
                <a:srgbClr val="00206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F04146D-1BFD-4414-A43F-0A4717A42C7C}"/>
              </a:ext>
            </a:extLst>
          </p:cNvPr>
          <p:cNvSpPr txBox="1"/>
          <p:nvPr/>
        </p:nvSpPr>
        <p:spPr>
          <a:xfrm>
            <a:off x="5588950" y="675118"/>
            <a:ext cx="2119357" cy="5755422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endParaRPr lang="en-GB" sz="1600" b="1">
              <a:solidFill>
                <a:srgbClr val="002060"/>
              </a:solidFill>
            </a:endParaRPr>
          </a:p>
          <a:p>
            <a:r>
              <a:rPr lang="en-GB" sz="1600" b="1">
                <a:solidFill>
                  <a:srgbClr val="002060"/>
                </a:solidFill>
              </a:rPr>
              <a:t>Status</a:t>
            </a:r>
          </a:p>
          <a:p>
            <a:endParaRPr lang="en-GB" sz="1400" b="1">
              <a:solidFill>
                <a:srgbClr val="002060"/>
              </a:solidFill>
            </a:endParaRP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en-GB" sz="1400">
                <a:solidFill>
                  <a:srgbClr val="002060"/>
                </a:solidFill>
              </a:rPr>
              <a:t>In scope but outstanding – risk of not completing in June.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endParaRPr lang="en-GB" sz="1400">
              <a:solidFill>
                <a:srgbClr val="002060"/>
              </a:solidFill>
            </a:endParaRPr>
          </a:p>
          <a:p>
            <a:pPr marL="177800" indent="-177800">
              <a:buFont typeface="Arial" panose="020B0604020202020204" pitchFamily="34" charset="0"/>
              <a:buChar char="•"/>
            </a:pPr>
            <a:endParaRPr lang="en-GB" sz="1400">
              <a:solidFill>
                <a:srgbClr val="002060"/>
              </a:solidFill>
            </a:endParaRPr>
          </a:p>
          <a:p>
            <a:pPr marL="177800" indent="-177800">
              <a:buFont typeface="Arial" panose="020B0604020202020204" pitchFamily="34" charset="0"/>
              <a:buChar char="•"/>
            </a:pPr>
            <a:endParaRPr lang="en-GB" sz="1400">
              <a:solidFill>
                <a:srgbClr val="002060"/>
              </a:solidFill>
            </a:endParaRP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en-GB" sz="1400">
                <a:solidFill>
                  <a:srgbClr val="002060"/>
                </a:solidFill>
              </a:rPr>
              <a:t>Design agreed.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endParaRPr lang="en-GB" sz="1400">
              <a:solidFill>
                <a:srgbClr val="002060"/>
              </a:solidFill>
            </a:endParaRPr>
          </a:p>
          <a:p>
            <a:pPr marL="177800" indent="-177800">
              <a:buFont typeface="Arial" panose="020B0604020202020204" pitchFamily="34" charset="0"/>
              <a:buChar char="•"/>
            </a:pPr>
            <a:endParaRPr lang="en-GB" sz="1400">
              <a:solidFill>
                <a:srgbClr val="002060"/>
              </a:solidFill>
            </a:endParaRPr>
          </a:p>
          <a:p>
            <a:pPr marL="177800" indent="-177800">
              <a:buFont typeface="Arial" panose="020B0604020202020204" pitchFamily="34" charset="0"/>
              <a:buChar char="•"/>
            </a:pPr>
            <a:endParaRPr lang="en-GB" sz="1400">
              <a:solidFill>
                <a:srgbClr val="002060"/>
              </a:solidFill>
            </a:endParaRP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en-GB" sz="1400">
                <a:solidFill>
                  <a:srgbClr val="002060"/>
                </a:solidFill>
              </a:rPr>
              <a:t>Design agreed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endParaRPr lang="en-GB" sz="1400">
              <a:solidFill>
                <a:srgbClr val="002060"/>
              </a:solidFill>
            </a:endParaRPr>
          </a:p>
          <a:p>
            <a:pPr marL="177800" indent="-177800">
              <a:buFont typeface="Arial" panose="020B0604020202020204" pitchFamily="34" charset="0"/>
              <a:buChar char="•"/>
            </a:pPr>
            <a:endParaRPr lang="en-GB" sz="1400">
              <a:solidFill>
                <a:srgbClr val="002060"/>
              </a:solidFill>
            </a:endParaRPr>
          </a:p>
          <a:p>
            <a:pPr marL="177800" indent="-177800">
              <a:buFont typeface="Arial" panose="020B0604020202020204" pitchFamily="34" charset="0"/>
              <a:buChar char="•"/>
            </a:pPr>
            <a:endParaRPr lang="en-GB" sz="1400">
              <a:solidFill>
                <a:srgbClr val="002060"/>
              </a:solidFill>
            </a:endParaRPr>
          </a:p>
          <a:p>
            <a:pPr marL="177800" indent="-177800">
              <a:buFont typeface="Arial" panose="020B0604020202020204" pitchFamily="34" charset="0"/>
              <a:buChar char="•"/>
            </a:pPr>
            <a:endParaRPr lang="en-GB" sz="1400">
              <a:solidFill>
                <a:srgbClr val="002060"/>
              </a:solidFill>
            </a:endParaRPr>
          </a:p>
          <a:p>
            <a:pPr marL="177800" indent="-177800">
              <a:buFont typeface="Arial" panose="020B0604020202020204" pitchFamily="34" charset="0"/>
              <a:buChar char="•"/>
            </a:pPr>
            <a:endParaRPr lang="en-GB" sz="1400">
              <a:solidFill>
                <a:srgbClr val="002060"/>
              </a:solidFill>
            </a:endParaRP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en-GB" sz="1400">
                <a:solidFill>
                  <a:srgbClr val="002060"/>
                </a:solidFill>
              </a:rPr>
              <a:t>At risk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endParaRPr lang="en-GB" sz="1400">
              <a:solidFill>
                <a:srgbClr val="002060"/>
              </a:solidFill>
            </a:endParaRPr>
          </a:p>
          <a:p>
            <a:pPr marL="177800" indent="-177800">
              <a:buFont typeface="Arial" panose="020B0604020202020204" pitchFamily="34" charset="0"/>
              <a:buChar char="•"/>
            </a:pPr>
            <a:endParaRPr lang="en-GB" sz="1400">
              <a:solidFill>
                <a:srgbClr val="002060"/>
              </a:solidFill>
            </a:endParaRPr>
          </a:p>
          <a:p>
            <a:pPr marL="177800" indent="-177800">
              <a:buFont typeface="Arial" panose="020B0604020202020204" pitchFamily="34" charset="0"/>
              <a:buChar char="•"/>
            </a:pPr>
            <a:endParaRPr lang="en-GB" sz="1400">
              <a:solidFill>
                <a:srgbClr val="002060"/>
              </a:solidFill>
            </a:endParaRPr>
          </a:p>
          <a:p>
            <a:pPr marL="177800" indent="-177800">
              <a:buFont typeface="Arial" panose="020B0604020202020204" pitchFamily="34" charset="0"/>
              <a:buChar char="•"/>
            </a:pPr>
            <a:endParaRPr lang="en-GB" sz="1400">
              <a:solidFill>
                <a:srgbClr val="002060"/>
              </a:solidFill>
            </a:endParaRP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en-GB" sz="1400">
                <a:solidFill>
                  <a:srgbClr val="002060"/>
                </a:solidFill>
              </a:rPr>
              <a:t>Recommend Exclude</a:t>
            </a:r>
            <a:br>
              <a:rPr lang="en-GB" sz="1400">
                <a:solidFill>
                  <a:srgbClr val="002060"/>
                </a:solidFill>
              </a:rPr>
            </a:br>
            <a:endParaRPr lang="en-GB" sz="1400">
              <a:solidFill>
                <a:srgbClr val="002060"/>
              </a:solidFill>
            </a:endParaRP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en-GB" sz="1400">
                <a:solidFill>
                  <a:srgbClr val="002060"/>
                </a:solidFill>
              </a:rPr>
              <a:t>Recommend Exclude</a:t>
            </a:r>
          </a:p>
        </p:txBody>
      </p:sp>
    </p:spTree>
    <p:extLst>
      <p:ext uri="{BB962C8B-B14F-4D97-AF65-F5344CB8AC3E}">
        <p14:creationId xmlns:p14="http://schemas.microsoft.com/office/powerpoint/2010/main" val="13797577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8BF7C-1212-F7D7-505E-27112BEED8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Status of Related Issues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CE5C6D3A-7210-E199-E607-FEF17DD63F5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1805948"/>
              </p:ext>
            </p:extLst>
          </p:nvPr>
        </p:nvGraphicFramePr>
        <p:xfrm>
          <a:off x="346075" y="674688"/>
          <a:ext cx="11382372" cy="593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4699">
                  <a:extLst>
                    <a:ext uri="{9D8B030D-6E8A-4147-A177-3AD203B41FA5}">
                      <a16:colId xmlns:a16="http://schemas.microsoft.com/office/drawing/2014/main" val="3767292231"/>
                    </a:ext>
                  </a:extLst>
                </a:gridCol>
                <a:gridCol w="4866487">
                  <a:extLst>
                    <a:ext uri="{9D8B030D-6E8A-4147-A177-3AD203B41FA5}">
                      <a16:colId xmlns:a16="http://schemas.microsoft.com/office/drawing/2014/main" val="3794112711"/>
                    </a:ext>
                  </a:extLst>
                </a:gridCol>
                <a:gridCol w="5149184">
                  <a:extLst>
                    <a:ext uri="{9D8B030D-6E8A-4147-A177-3AD203B41FA5}">
                      <a16:colId xmlns:a16="http://schemas.microsoft.com/office/drawing/2014/main" val="3243908424"/>
                    </a:ext>
                  </a:extLst>
                </a:gridCol>
                <a:gridCol w="542002">
                  <a:extLst>
                    <a:ext uri="{9D8B030D-6E8A-4147-A177-3AD203B41FA5}">
                      <a16:colId xmlns:a16="http://schemas.microsoft.com/office/drawing/2014/main" val="31112234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100"/>
                        <a:t>Issue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100"/>
                        <a:t>Description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100"/>
                        <a:t>Status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/>
                        <a:t>RAG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618432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100" b="0" i="0" u="sng" strike="noStrike">
                          <a:solidFill>
                            <a:srgbClr val="467886"/>
                          </a:solidFill>
                          <a:effectLst/>
                          <a:latin typeface="Aptos Narrow" panose="020B0004020202020204" pitchFamily="34" charset="0"/>
                        </a:rPr>
                        <a:t>2100</a:t>
                      </a:r>
                    </a:p>
                  </a:txBody>
                  <a:tcPr marL="171450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FRAGMOS – TermsChange shall include Legal Agreement.</a:t>
                      </a:r>
                    </a:p>
                  </a:txBody>
                  <a:tcPr marL="72000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en-GB" sz="1100"/>
                        <a:t>Issue and PR are closed – agreed out of scope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/>
                        <a:t>NA</a:t>
                      </a:r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74743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100" b="0" i="0" u="sng" strike="noStrike">
                          <a:solidFill>
                            <a:srgbClr val="467886"/>
                          </a:solidFill>
                          <a:effectLst/>
                          <a:latin typeface="Aptos Narrow" panose="020B0004020202020204" pitchFamily="34" charset="0"/>
                        </a:rPr>
                        <a:t>2105</a:t>
                      </a:r>
                    </a:p>
                  </a:txBody>
                  <a:tcPr marL="171450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FRAGMOS - add "Digital Asset" to the AssetClassEnum list. </a:t>
                      </a:r>
                    </a:p>
                  </a:txBody>
                  <a:tcPr marL="72000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en-GB" sz="1100"/>
                        <a:t>Product Qualification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/>
                        <a:t>A</a:t>
                      </a: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0583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100" b="0" i="0" u="sng" strike="noStrike">
                          <a:solidFill>
                            <a:srgbClr val="467886"/>
                          </a:solidFill>
                          <a:effectLst/>
                          <a:latin typeface="Aptos Narrow" panose="020B0004020202020204" pitchFamily="34" charset="0"/>
                        </a:rPr>
                        <a:t>2106</a:t>
                      </a:r>
                    </a:p>
                  </a:txBody>
                  <a:tcPr marL="171450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FRAGMOS - upgrade Observable to make it more generic.</a:t>
                      </a:r>
                    </a:p>
                  </a:txBody>
                  <a:tcPr marL="72000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en-GB" sz="1100"/>
                        <a:t>Addressed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/>
                        <a:t>G</a:t>
                      </a: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97695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100" b="0" i="0" u="sng" strike="noStrike">
                          <a:solidFill>
                            <a:srgbClr val="467886"/>
                          </a:solidFill>
                          <a:effectLst/>
                          <a:latin typeface="Aptos Narrow" panose="020B0004020202020204" pitchFamily="34" charset="0"/>
                        </a:rPr>
                        <a:t>2161</a:t>
                      </a:r>
                    </a:p>
                  </a:txBody>
                  <a:tcPr marL="171450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Security Lending qualification function issue.</a:t>
                      </a:r>
                    </a:p>
                  </a:txBody>
                  <a:tcPr marL="72000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en-GB" sz="1100"/>
                        <a:t>Product Qualification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/>
                        <a:t>A</a:t>
                      </a: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42039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100" b="0" i="0" u="sng" strike="noStrike">
                          <a:solidFill>
                            <a:srgbClr val="467886"/>
                          </a:solidFill>
                          <a:effectLst/>
                          <a:latin typeface="Aptos Narrow" panose="020B0004020202020204" pitchFamily="34" charset="0"/>
                        </a:rPr>
                        <a:t>2216</a:t>
                      </a:r>
                    </a:p>
                  </a:txBody>
                  <a:tcPr marL="171450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Add contractDetails to Product.</a:t>
                      </a:r>
                    </a:p>
                  </a:txBody>
                  <a:tcPr marL="72000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en-GB" sz="1100"/>
                        <a:t>Issue scope merged into 2365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/>
                        <a:t>G</a:t>
                      </a: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48733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100" b="0" i="0" u="sng" strike="noStrike">
                          <a:solidFill>
                            <a:srgbClr val="467886"/>
                          </a:solidFill>
                          <a:effectLst/>
                          <a:latin typeface="Aptos Narrow" panose="020B0004020202020204" pitchFamily="34" charset="0"/>
                        </a:rPr>
                        <a:t>2269</a:t>
                      </a:r>
                    </a:p>
                  </a:txBody>
                  <a:tcPr marL="171450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Reference Data Code List Management.</a:t>
                      </a:r>
                    </a:p>
                  </a:txBody>
                  <a:tcPr marL="72000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en-GB" sz="1100"/>
                        <a:t>Related issue but out-of-scope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/>
                        <a:t>NA</a:t>
                      </a:r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95079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100" b="0" i="0" u="sng" strike="noStrike">
                          <a:solidFill>
                            <a:srgbClr val="467886"/>
                          </a:solidFill>
                          <a:effectLst/>
                          <a:latin typeface="Aptos Narrow" panose="020B0004020202020204" pitchFamily="34" charset="0"/>
                        </a:rPr>
                        <a:t>2307</a:t>
                      </a:r>
                    </a:p>
                  </a:txBody>
                  <a:tcPr marL="171450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Object required in CDM to capture Index names required for regulatory reporting.</a:t>
                      </a:r>
                    </a:p>
                  </a:txBody>
                  <a:tcPr marL="72000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/>
                        <a:t>Issue scope merged into 2355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/>
                        <a:t>G</a:t>
                      </a: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16533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100" b="0" i="0" u="sng" strike="noStrike">
                          <a:solidFill>
                            <a:srgbClr val="467886"/>
                          </a:solidFill>
                          <a:effectLst/>
                          <a:latin typeface="Aptos Narrow" panose="020B0004020202020204" pitchFamily="34" charset="0"/>
                        </a:rPr>
                        <a:t>2355</a:t>
                      </a:r>
                    </a:p>
                  </a:txBody>
                  <a:tcPr marL="171450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Harmonising the representation of Index and associated Identifiers.</a:t>
                      </a:r>
                    </a:p>
                  </a:txBody>
                  <a:tcPr marL="72000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en-GB" sz="1100"/>
                        <a:t>In scope and in progress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/>
                        <a:t>G</a:t>
                      </a: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95527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100" b="0" i="0" u="sng" strike="noStrike">
                          <a:solidFill>
                            <a:srgbClr val="467886"/>
                          </a:solidFill>
                          <a:effectLst/>
                          <a:latin typeface="Aptos Narrow" panose="020B0004020202020204" pitchFamily="34" charset="0"/>
                        </a:rPr>
                        <a:t>2365</a:t>
                      </a:r>
                    </a:p>
                  </a:txBody>
                  <a:tcPr marL="171450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Changes to product qualification rules.</a:t>
                      </a:r>
                    </a:p>
                  </a:txBody>
                  <a:tcPr marL="72000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/>
                        <a:t>Product Qualification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/>
                        <a:t>A</a:t>
                      </a: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2200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100" b="0" i="0" u="sng" strike="noStrike">
                          <a:solidFill>
                            <a:srgbClr val="467886"/>
                          </a:solidFill>
                          <a:effectLst/>
                          <a:latin typeface="Aptos Narrow" panose="020B0004020202020204" pitchFamily="34" charset="0"/>
                        </a:rPr>
                        <a:t>2498</a:t>
                      </a:r>
                    </a:p>
                  </a:txBody>
                  <a:tcPr marL="171450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FRAGMOS – AggregationFeatures.</a:t>
                      </a:r>
                    </a:p>
                  </a:txBody>
                  <a:tcPr marL="72000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/>
                        <a:t>Related issue but out-of-scope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/>
                        <a:t>NA</a:t>
                      </a:r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56059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100" b="0" i="0" u="sng" strike="noStrike">
                          <a:solidFill>
                            <a:srgbClr val="467886"/>
                          </a:solidFill>
                          <a:effectLst/>
                          <a:latin typeface="Aptos Narrow" panose="020B0004020202020204" pitchFamily="34" charset="0"/>
                        </a:rPr>
                        <a:t>2499</a:t>
                      </a:r>
                    </a:p>
                  </a:txBody>
                  <a:tcPr marL="171450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FRAGMOS – ObservableValue.</a:t>
                      </a:r>
                    </a:p>
                  </a:txBody>
                  <a:tcPr marL="72000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en-GB" sz="1100"/>
                        <a:t>Addressed – remaining scope in Structured Product modelling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/>
                        <a:t>G</a:t>
                      </a: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37311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100" b="0" i="0" u="sng" strike="noStrike">
                          <a:solidFill>
                            <a:srgbClr val="467886"/>
                          </a:solidFill>
                          <a:effectLst/>
                          <a:latin typeface="Aptos Narrow" panose="020B0004020202020204" pitchFamily="34" charset="0"/>
                        </a:rPr>
                        <a:t>2500</a:t>
                      </a:r>
                    </a:p>
                  </a:txBody>
                  <a:tcPr marL="171450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FRAGMOS – Observation Conditions.</a:t>
                      </a:r>
                    </a:p>
                  </a:txBody>
                  <a:tcPr marL="72000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/>
                        <a:t>Addressed – remaining scope in Structured Product modelling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/>
                        <a:t>G</a:t>
                      </a: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47530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100" b="0" i="0" u="sng" strike="noStrike">
                          <a:solidFill>
                            <a:srgbClr val="467886"/>
                          </a:solidFill>
                          <a:effectLst/>
                          <a:latin typeface="Aptos Narrow" panose="020B0004020202020204" pitchFamily="34" charset="0"/>
                        </a:rPr>
                        <a:t>2504</a:t>
                      </a:r>
                    </a:p>
                  </a:txBody>
                  <a:tcPr marL="171450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FRAGMOS – ObservationBasis in Event Model.</a:t>
                      </a:r>
                    </a:p>
                  </a:txBody>
                  <a:tcPr marL="72000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en-GB" sz="1100"/>
                        <a:t>Addressed – remaining scope in Structured Product modelling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/>
                        <a:t>G</a:t>
                      </a: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56600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100" b="0" i="0" u="sng" strike="noStrike">
                          <a:solidFill>
                            <a:srgbClr val="467886"/>
                          </a:solidFill>
                          <a:effectLst/>
                          <a:latin typeface="Aptos Narrow" panose="020B0004020202020204" pitchFamily="34" charset="0"/>
                        </a:rPr>
                        <a:t>2506</a:t>
                      </a:r>
                    </a:p>
                  </a:txBody>
                  <a:tcPr marL="171450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FRAGMOS – Basket refactoring.</a:t>
                      </a:r>
                    </a:p>
                  </a:txBody>
                  <a:tcPr marL="72000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en-GB" sz="1100"/>
                        <a:t>Addressed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/>
                        <a:t>G</a:t>
                      </a: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37200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100" b="0" i="0" u="sng" strike="noStrike">
                          <a:solidFill>
                            <a:srgbClr val="467886"/>
                          </a:solidFill>
                          <a:effectLst/>
                          <a:latin typeface="Aptos Narrow" panose="020B0004020202020204" pitchFamily="34" charset="0"/>
                        </a:rPr>
                        <a:t>2581</a:t>
                      </a:r>
                    </a:p>
                  </a:txBody>
                  <a:tcPr marL="171450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ChangeQuantity Bug Fix.</a:t>
                      </a:r>
                    </a:p>
                  </a:txBody>
                  <a:tcPr marL="72000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/>
                        <a:t>Related issue but out-of-scope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/>
                        <a:t>NA</a:t>
                      </a:r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5538885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EA520B-14BF-220D-52CF-887C5EF3E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</a:t>
            </a:r>
            <a:fld id="{BF689438-0CE8-CD40-AC3D-D8BB5199B61A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8B749E4-3B3E-8FFA-7BF3-FD2CBE95E8EE}"/>
              </a:ext>
            </a:extLst>
          </p:cNvPr>
          <p:cNvSpPr txBox="1"/>
          <p:nvPr/>
        </p:nvSpPr>
        <p:spPr>
          <a:xfrm>
            <a:off x="8950699" y="83093"/>
            <a:ext cx="2777748" cy="5488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noAutofit/>
          </a:bodyPr>
          <a:lstStyle/>
          <a:p>
            <a:r>
              <a:rPr lang="en-GB" sz="1200" b="1">
                <a:solidFill>
                  <a:schemeClr val="accent6"/>
                </a:solidFill>
              </a:rPr>
              <a:t>G</a:t>
            </a:r>
            <a:r>
              <a:rPr lang="en-GB" sz="1200"/>
              <a:t>: addressed; </a:t>
            </a:r>
            <a:r>
              <a:rPr lang="en-GB" sz="1200" b="1">
                <a:solidFill>
                  <a:srgbClr val="FFC000"/>
                </a:solidFill>
              </a:rPr>
              <a:t>A</a:t>
            </a:r>
            <a:r>
              <a:rPr lang="en-GB" sz="1200"/>
              <a:t>: in-scope, not addressed;</a:t>
            </a:r>
            <a:br>
              <a:rPr lang="en-GB" sz="1200"/>
            </a:br>
            <a:r>
              <a:rPr lang="en-GB" sz="1200" b="1">
                <a:solidFill>
                  <a:srgbClr val="FF0000"/>
                </a:solidFill>
              </a:rPr>
              <a:t>R</a:t>
            </a:r>
            <a:r>
              <a:rPr lang="en-GB" sz="1200"/>
              <a:t>: in-scope, at risk; </a:t>
            </a:r>
            <a:r>
              <a:rPr lang="en-GB" sz="1200" b="1">
                <a:solidFill>
                  <a:schemeClr val="bg2">
                    <a:lumMod val="75000"/>
                  </a:schemeClr>
                </a:solidFill>
              </a:rPr>
              <a:t>NA</a:t>
            </a:r>
            <a:r>
              <a:rPr lang="en-GB" sz="1200"/>
              <a:t>: out of scope</a:t>
            </a:r>
          </a:p>
        </p:txBody>
      </p:sp>
    </p:spTree>
    <p:extLst>
      <p:ext uri="{BB962C8B-B14F-4D97-AF65-F5344CB8AC3E}">
        <p14:creationId xmlns:p14="http://schemas.microsoft.com/office/powerpoint/2010/main" val="3627244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491612-5AB0-4183-7360-E6A30D55DD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Product Qualification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B42789-67FB-953F-7123-324C705CB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</a:t>
            </a:r>
            <a:fld id="{BF689438-0CE8-CD40-AC3D-D8BB5199B61A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B28810FC-308B-01AC-C981-97413B6203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6494" y="675118"/>
            <a:ext cx="5242456" cy="5501845"/>
          </a:xfrm>
        </p:spPr>
        <p:txBody>
          <a:bodyPr/>
          <a:lstStyle/>
          <a:p>
            <a:pPr marL="0" indent="0">
              <a:buNone/>
            </a:pPr>
            <a:r>
              <a:rPr lang="en-GB" b="1"/>
              <a:t>Recap</a:t>
            </a:r>
          </a:p>
          <a:p>
            <a:pPr marL="0" indent="0">
              <a:buNone/>
            </a:pPr>
            <a:r>
              <a:rPr lang="en-GB"/>
              <a:t>Modelling financial products with contractual terms</a:t>
            </a:r>
          </a:p>
          <a:p>
            <a:r>
              <a:rPr lang="en-GB"/>
              <a:t>Issue #</a:t>
            </a:r>
            <a:r>
              <a:rPr lang="en-GB">
                <a:hlinkClick r:id="rId2"/>
              </a:rPr>
              <a:t>2216</a:t>
            </a:r>
            <a:r>
              <a:rPr lang="en-GB"/>
              <a:t> Add contractDetails to product.</a:t>
            </a:r>
          </a:p>
          <a:p>
            <a:pPr lvl="1"/>
            <a:r>
              <a:rPr lang="en-GB"/>
              <a:t>Conclusion was that two layers of “product” are required:</a:t>
            </a:r>
          </a:p>
          <a:p>
            <a:pPr lvl="2"/>
            <a:r>
              <a:rPr lang="en-GB"/>
              <a:t>One with economic terms only, still in the </a:t>
            </a:r>
            <a:r>
              <a:rPr lang="en-GB">
                <a:solidFill>
                  <a:srgbClr val="984807"/>
                </a:solidFill>
              </a:rPr>
              <a:t>Product</a:t>
            </a:r>
            <a:r>
              <a:rPr lang="en-GB"/>
              <a:t> namespace, aligned with current modelling.</a:t>
            </a:r>
          </a:p>
          <a:p>
            <a:pPr lvl="2"/>
            <a:r>
              <a:rPr lang="en-GB"/>
              <a:t>One with economic terms, further wrapped with legal terms, in the </a:t>
            </a:r>
            <a:r>
              <a:rPr lang="en-GB">
                <a:solidFill>
                  <a:srgbClr val="984807"/>
                </a:solidFill>
              </a:rPr>
              <a:t>LegalAgreement</a:t>
            </a:r>
            <a:r>
              <a:rPr lang="en-GB"/>
              <a:t> namespace.</a:t>
            </a:r>
          </a:p>
          <a:p>
            <a:pPr marL="0" indent="0">
              <a:buNone/>
            </a:pPr>
            <a:r>
              <a:rPr lang="en-GB"/>
              <a:t>Security Financing</a:t>
            </a:r>
          </a:p>
          <a:p>
            <a:r>
              <a:rPr lang="en-GB"/>
              <a:t>Issue #</a:t>
            </a:r>
            <a:r>
              <a:rPr lang="en-GB">
                <a:hlinkClick r:id="rId3"/>
              </a:rPr>
              <a:t>2161</a:t>
            </a:r>
            <a:r>
              <a:rPr lang="en-GB"/>
              <a:t> Security Lending Qualification function issue.</a:t>
            </a:r>
          </a:p>
          <a:p>
            <a:pPr lvl="1"/>
            <a:r>
              <a:rPr lang="en-GB"/>
              <a:t>CDM 5 cannot differentiate between Repo and Security Lending (both look the same and qualify as </a:t>
            </a:r>
            <a:r>
              <a:rPr lang="en-GB">
                <a:solidFill>
                  <a:srgbClr val="984807"/>
                </a:solidFill>
              </a:rPr>
              <a:t>SecuritiesFinance</a:t>
            </a:r>
            <a:r>
              <a:rPr lang="en-GB"/>
              <a:t>).</a:t>
            </a:r>
          </a:p>
          <a:p>
            <a:pPr lvl="1"/>
            <a:r>
              <a:rPr lang="en-GB"/>
              <a:t>Cannot use the current payout structure. </a:t>
            </a:r>
          </a:p>
          <a:p>
            <a:pPr lvl="1"/>
            <a:r>
              <a:rPr lang="en-GB"/>
              <a:t>There is no consistent legal agreement which can be used.</a:t>
            </a:r>
          </a:p>
          <a:p>
            <a:pPr lvl="1"/>
            <a:endParaRPr lang="en-GB"/>
          </a:p>
          <a:p>
            <a:r>
              <a:rPr lang="en-GB"/>
              <a:t>Agreed work</a:t>
            </a:r>
          </a:p>
          <a:p>
            <a:pPr lvl="1"/>
            <a:r>
              <a:rPr lang="en-GB"/>
              <a:t>Requirement is to enhance qualification logic to support additional terms.</a:t>
            </a:r>
          </a:p>
          <a:p>
            <a:pPr lvl="1"/>
            <a:r>
              <a:rPr lang="en-GB"/>
              <a:t>This includes the “two-layer product” and potentially additional indicators.</a:t>
            </a:r>
          </a:p>
          <a:p>
            <a:pPr lvl="1"/>
            <a:r>
              <a:rPr lang="en-GB"/>
              <a:t>Change the </a:t>
            </a:r>
            <a:r>
              <a:rPr lang="en-GB">
                <a:solidFill>
                  <a:srgbClr val="984807"/>
                </a:solidFill>
              </a:rPr>
              <a:t>productTaxonomy</a:t>
            </a:r>
            <a:r>
              <a:rPr lang="en-GB"/>
              <a:t> -&gt; </a:t>
            </a:r>
            <a:r>
              <a:rPr lang="en-GB">
                <a:solidFill>
                  <a:srgbClr val="984807"/>
                </a:solidFill>
              </a:rPr>
              <a:t>Source</a:t>
            </a:r>
            <a:r>
              <a:rPr lang="en-GB"/>
              <a:t> values to ICMA for Repo and BuySellBack, and ISLA for Security Lending.</a:t>
            </a:r>
          </a:p>
          <a:p>
            <a:pPr lvl="1"/>
            <a:endParaRPr lang="en-GB"/>
          </a:p>
          <a:p>
            <a:endParaRPr lang="en-GB"/>
          </a:p>
          <a:p>
            <a:endParaRPr lang="en-GB"/>
          </a:p>
        </p:txBody>
      </p:sp>
      <p:sp>
        <p:nvSpPr>
          <p:cNvPr id="3" name="Content Placeholder 12">
            <a:extLst>
              <a:ext uri="{FF2B5EF4-FFF2-40B4-BE49-F238E27FC236}">
                <a16:creationId xmlns:a16="http://schemas.microsoft.com/office/drawing/2014/main" id="{A2983201-3336-194F-8EA2-51922DFF2E3A}"/>
              </a:ext>
            </a:extLst>
          </p:cNvPr>
          <p:cNvSpPr txBox="1">
            <a:spLocks/>
          </p:cNvSpPr>
          <p:nvPr/>
        </p:nvSpPr>
        <p:spPr>
          <a:xfrm>
            <a:off x="6007694" y="675117"/>
            <a:ext cx="5661200" cy="55018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6213" indent="-176213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3A4A6A"/>
                </a:solidFill>
                <a:latin typeface="+mn-lt"/>
                <a:ea typeface="+mn-ea"/>
                <a:cs typeface="+mn-cs"/>
              </a:defRPr>
            </a:lvl1pPr>
            <a:lvl2pPr marL="360363" indent="-1841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3A4A6A"/>
                </a:solidFill>
                <a:latin typeface="+mn-lt"/>
                <a:ea typeface="+mn-ea"/>
                <a:cs typeface="+mn-cs"/>
              </a:defRPr>
            </a:lvl2pPr>
            <a:lvl3pPr marL="536575" indent="-17621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3A4A6A"/>
                </a:solidFill>
                <a:latin typeface="+mn-lt"/>
                <a:ea typeface="+mn-ea"/>
                <a:cs typeface="+mn-cs"/>
              </a:defRPr>
            </a:lvl3pPr>
            <a:lvl4pPr marL="720725" indent="-1841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3A4A6A"/>
                </a:solidFill>
                <a:latin typeface="+mn-lt"/>
                <a:ea typeface="+mn-ea"/>
                <a:cs typeface="+mn-cs"/>
              </a:defRPr>
            </a:lvl4pPr>
            <a:lvl5pPr marL="896938" indent="-17621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3A4A6A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/>
              <a:t>Hypotheses</a:t>
            </a:r>
          </a:p>
          <a:p>
            <a:pPr lvl="1"/>
            <a:r>
              <a:rPr lang="en-GB"/>
              <a:t>There is no way to unique identify and differentiate between security lending and repos looking purely at the Economic Terms.</a:t>
            </a:r>
          </a:p>
          <a:p>
            <a:pPr lvl="1"/>
            <a:r>
              <a:rPr lang="en-GB"/>
              <a:t>Legal agreement can also not be used (as both are sometimes executed using the same agreements).</a:t>
            </a:r>
          </a:p>
          <a:p>
            <a:pPr lvl="1"/>
            <a:r>
              <a:rPr lang="en-GB"/>
              <a:t>Whether something is a repo or a lend is actually decided when the trade is incepted – and therefore can be considered a trade attribute rather than a product attribute.</a:t>
            </a:r>
          </a:p>
          <a:p>
            <a:pPr lvl="1"/>
            <a:r>
              <a:rPr lang="en-GB"/>
              <a:t>Therefore, a simple indicator or enumerator should be used to drive the differentiation.</a:t>
            </a:r>
          </a:p>
          <a:p>
            <a:r>
              <a:rPr lang="en-GB"/>
              <a:t>Options:</a:t>
            </a:r>
          </a:p>
          <a:p>
            <a:pPr lvl="1"/>
            <a:r>
              <a:rPr lang="en-GB" strike="sngStrike"/>
              <a:t>Add such an indicator to the EconomicTerms and use in the existing Product Qualification logic. </a:t>
            </a:r>
          </a:p>
          <a:p>
            <a:pPr lvl="1"/>
            <a:r>
              <a:rPr lang="en-GB"/>
              <a:t>Add the indicator at a Trade level (ie Trade Type?); differentiation will be separated from Product Qualification.</a:t>
            </a:r>
          </a:p>
          <a:p>
            <a:pPr lvl="1"/>
            <a:r>
              <a:rPr lang="en-GB" strike="sngStrike"/>
              <a:t>Design a hybrid that combines aspects of both (feasible?).</a:t>
            </a:r>
          </a:p>
          <a:p>
            <a:r>
              <a:rPr lang="en-GB"/>
              <a:t>New Approach</a:t>
            </a:r>
          </a:p>
          <a:p>
            <a:pPr lvl="1"/>
            <a:r>
              <a:rPr lang="en-GB"/>
              <a:t>Refactor the Asset Payouts to use </a:t>
            </a:r>
            <a:r>
              <a:rPr lang="en-GB">
                <a:solidFill>
                  <a:srgbClr val="984807"/>
                </a:solidFill>
              </a:rPr>
              <a:t>TransferableProduct</a:t>
            </a:r>
            <a:r>
              <a:rPr lang="en-GB"/>
              <a:t>.</a:t>
            </a:r>
          </a:p>
          <a:p>
            <a:pPr lvl="1"/>
            <a:r>
              <a:rPr lang="en-GB"/>
              <a:t>Opportunity to use refactoring to distinguish between products?</a:t>
            </a:r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96482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C03AB957-89D2-85B4-99DF-E806351B6A4C}"/>
              </a:ext>
            </a:extLst>
          </p:cNvPr>
          <p:cNvCxnSpPr>
            <a:cxnSpLocks/>
            <a:endCxn id="3" idx="1"/>
          </p:cNvCxnSpPr>
          <p:nvPr/>
        </p:nvCxnSpPr>
        <p:spPr>
          <a:xfrm flipV="1">
            <a:off x="2938509" y="2499013"/>
            <a:ext cx="841665" cy="1259996"/>
          </a:xfrm>
          <a:prstGeom prst="straightConnector1">
            <a:avLst/>
          </a:prstGeom>
          <a:ln w="57150">
            <a:solidFill>
              <a:schemeClr val="accent5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C2944294-52DB-E1D1-1AFD-EF96E6B92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Current: Security Repo Qualification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875EB6-F335-9325-2116-7EF80D51E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</a:t>
            </a:r>
            <a:fld id="{BF689438-0CE8-CD40-AC3D-D8BB5199B61A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B849F4F4-A441-AEA5-E5C0-F8AE7CD0B6BF}"/>
              </a:ext>
            </a:extLst>
          </p:cNvPr>
          <p:cNvSpPr txBox="1">
            <a:spLocks/>
          </p:cNvSpPr>
          <p:nvPr/>
        </p:nvSpPr>
        <p:spPr>
          <a:xfrm>
            <a:off x="393107" y="702745"/>
            <a:ext cx="3081257" cy="582234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6213" indent="-176213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3A4A6A"/>
                </a:solidFill>
                <a:latin typeface="+mn-lt"/>
                <a:ea typeface="+mn-ea"/>
                <a:cs typeface="+mn-cs"/>
              </a:defRPr>
            </a:lvl1pPr>
            <a:lvl2pPr marL="360363" indent="-1841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3A4A6A"/>
                </a:solidFill>
                <a:latin typeface="+mn-lt"/>
                <a:ea typeface="+mn-ea"/>
                <a:cs typeface="+mn-cs"/>
              </a:defRPr>
            </a:lvl2pPr>
            <a:lvl3pPr marL="536575" indent="-17621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3A4A6A"/>
                </a:solidFill>
                <a:latin typeface="+mn-lt"/>
                <a:ea typeface="+mn-ea"/>
                <a:cs typeface="+mn-cs"/>
              </a:defRPr>
            </a:lvl3pPr>
            <a:lvl4pPr marL="720725" indent="-1841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3A4A6A"/>
                </a:solidFill>
                <a:latin typeface="+mn-lt"/>
                <a:ea typeface="+mn-ea"/>
                <a:cs typeface="+mn-cs"/>
              </a:defRPr>
            </a:lvl4pPr>
            <a:lvl5pPr marL="896938" indent="-17621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3A4A6A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b="1"/>
              <a:t>Current State</a:t>
            </a:r>
          </a:p>
          <a:p>
            <a:pPr marL="0" indent="0">
              <a:buNone/>
            </a:pPr>
            <a:r>
              <a:rPr lang="en-GB"/>
              <a:t>TradableProduct</a:t>
            </a:r>
          </a:p>
          <a:p>
            <a:r>
              <a:rPr lang="en-GB"/>
              <a:t>Product</a:t>
            </a:r>
          </a:p>
          <a:p>
            <a:pPr lvl="1"/>
            <a:r>
              <a:rPr lang="en-GB"/>
              <a:t>ContractualProduct</a:t>
            </a:r>
          </a:p>
          <a:p>
            <a:pPr lvl="2"/>
            <a:r>
              <a:rPr lang="en-GB"/>
              <a:t>ProductTaxonomy</a:t>
            </a:r>
          </a:p>
          <a:p>
            <a:pPr lvl="2"/>
            <a:r>
              <a:rPr lang="en-GB"/>
              <a:t>EconomicTerms</a:t>
            </a:r>
          </a:p>
          <a:p>
            <a:pPr lvl="3"/>
            <a:r>
              <a:rPr lang="en-GB"/>
              <a:t>Payout</a:t>
            </a:r>
          </a:p>
          <a:p>
            <a:pPr marL="898525" lvl="3" indent="-177800"/>
            <a:r>
              <a:rPr lang="en-GB"/>
              <a:t>InterestRatePayout</a:t>
            </a:r>
          </a:p>
          <a:p>
            <a:pPr marL="1076325" lvl="3" indent="-177800"/>
            <a:r>
              <a:rPr lang="en-GB"/>
              <a:t>PayerReceiver</a:t>
            </a:r>
          </a:p>
          <a:p>
            <a:pPr marL="1076325" lvl="3" indent="-177800"/>
            <a:r>
              <a:rPr lang="en-GB"/>
              <a:t>PriceQuantity</a:t>
            </a:r>
          </a:p>
          <a:p>
            <a:pPr marL="1076325" lvl="3" indent="-177800"/>
            <a:r>
              <a:rPr lang="en-GB"/>
              <a:t>PrincipalPayment</a:t>
            </a:r>
          </a:p>
          <a:p>
            <a:pPr marL="1076325" lvl="3" indent="-177800"/>
            <a:r>
              <a:rPr lang="en-GB"/>
              <a:t>RateSpecification</a:t>
            </a:r>
          </a:p>
          <a:p>
            <a:pPr marL="715963" lvl="1" indent="-177800"/>
            <a:r>
              <a:rPr lang="en-GB"/>
              <a:t>Collateral</a:t>
            </a:r>
          </a:p>
          <a:p>
            <a:pPr marL="892175" lvl="2" indent="-177800"/>
            <a:r>
              <a:rPr lang="en-GB"/>
              <a:t>CollateralPortfolio</a:t>
            </a:r>
          </a:p>
          <a:p>
            <a:pPr marL="1076325" lvl="3" indent="-177800"/>
            <a:r>
              <a:rPr lang="en-GB"/>
              <a:t>CollateralPosition</a:t>
            </a:r>
          </a:p>
          <a:p>
            <a:pPr marL="1252538" lvl="4" indent="-177800"/>
            <a:r>
              <a:rPr lang="en-GB"/>
              <a:t>Product</a:t>
            </a:r>
          </a:p>
          <a:p>
            <a:pPr marL="892175" lvl="2" indent="-177800"/>
            <a:r>
              <a:rPr lang="en-GB"/>
              <a:t>CollateralProvisions</a:t>
            </a:r>
          </a:p>
          <a:p>
            <a:pPr marL="1076325" lvl="3" indent="-177800"/>
            <a:r>
              <a:rPr lang="en-GB"/>
              <a:t>EligibleCollateral</a:t>
            </a:r>
          </a:p>
          <a:p>
            <a:pPr marL="1252538" lvl="4" indent="-177800"/>
            <a:r>
              <a:rPr lang="en-GB"/>
              <a:t>Treatment</a:t>
            </a:r>
          </a:p>
          <a:p>
            <a:r>
              <a:rPr lang="en-GB"/>
              <a:t>TradeLot</a:t>
            </a:r>
          </a:p>
          <a:p>
            <a:pPr lvl="1"/>
            <a:r>
              <a:rPr lang="en-GB"/>
              <a:t>PriceQuantity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553890-5AB5-C41E-3DED-4E02A7D7E3A2}"/>
              </a:ext>
            </a:extLst>
          </p:cNvPr>
          <p:cNvSpPr txBox="1">
            <a:spLocks/>
          </p:cNvSpPr>
          <p:nvPr/>
        </p:nvSpPr>
        <p:spPr>
          <a:xfrm>
            <a:off x="3780174" y="1864209"/>
            <a:ext cx="2851445" cy="126960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176213" indent="-176213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3A4A6A"/>
                </a:solidFill>
                <a:latin typeface="+mn-lt"/>
                <a:ea typeface="+mn-ea"/>
                <a:cs typeface="+mn-cs"/>
              </a:defRPr>
            </a:lvl1pPr>
            <a:lvl2pPr marL="360363" indent="-1841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3A4A6A"/>
                </a:solidFill>
                <a:latin typeface="+mn-lt"/>
                <a:ea typeface="+mn-ea"/>
                <a:cs typeface="+mn-cs"/>
              </a:defRPr>
            </a:lvl2pPr>
            <a:lvl3pPr marL="536575" indent="-17621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3A4A6A"/>
                </a:solidFill>
                <a:latin typeface="+mn-lt"/>
                <a:ea typeface="+mn-ea"/>
                <a:cs typeface="+mn-cs"/>
              </a:defRPr>
            </a:lvl3pPr>
            <a:lvl4pPr marL="720725" indent="-1841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3A4A6A"/>
                </a:solidFill>
                <a:latin typeface="+mn-lt"/>
                <a:ea typeface="+mn-ea"/>
                <a:cs typeface="+mn-cs"/>
              </a:defRPr>
            </a:lvl4pPr>
            <a:lvl5pPr marL="896938" indent="-17621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3A4A6A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200" b="1"/>
              <a:t>Current State</a:t>
            </a:r>
          </a:p>
          <a:p>
            <a:r>
              <a:rPr lang="en-GB" sz="1200"/>
              <a:t>InterestRatePayout</a:t>
            </a:r>
          </a:p>
          <a:p>
            <a:pPr marL="355600" lvl="1" indent="0">
              <a:buNone/>
            </a:pPr>
            <a:r>
              <a:rPr lang="en-GB" sz="1200" i="1"/>
              <a:t>Defines the repo rate </a:t>
            </a:r>
            <a:br>
              <a:rPr lang="en-GB" sz="1200" i="1"/>
            </a:br>
            <a:r>
              <a:rPr lang="en-GB" sz="1200" i="1"/>
              <a:t>and payment details</a:t>
            </a:r>
          </a:p>
          <a:p>
            <a:pPr marL="176213" lvl="1" indent="0">
              <a:buNone/>
            </a:pPr>
            <a:endParaRPr lang="en-GB" sz="1200"/>
          </a:p>
          <a:p>
            <a:pPr lvl="1"/>
            <a:endParaRPr lang="en-GB" sz="120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E5A4520-D350-2F3D-749C-DD6C21582362}"/>
              </a:ext>
            </a:extLst>
          </p:cNvPr>
          <p:cNvSpPr txBox="1"/>
          <p:nvPr/>
        </p:nvSpPr>
        <p:spPr>
          <a:xfrm>
            <a:off x="3742949" y="722588"/>
            <a:ext cx="587156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7800" indent="-177800">
              <a:buFont typeface="Arial" panose="020B0604020202020204" pitchFamily="34" charset="0"/>
              <a:buChar char="•"/>
            </a:pPr>
            <a:r>
              <a:rPr lang="en-GB" sz="1400">
                <a:solidFill>
                  <a:srgbClr val="3A4A6A"/>
                </a:solidFill>
              </a:rPr>
              <a:t>Current model uses  [source: Visualisation samples in the CDM]</a:t>
            </a:r>
          </a:p>
          <a:p>
            <a:pPr marL="355600" lvl="1" indent="-177800">
              <a:buFont typeface="Arial" panose="020B0604020202020204" pitchFamily="34" charset="0"/>
              <a:buChar char="•"/>
            </a:pPr>
            <a:r>
              <a:rPr lang="en-GB" sz="1400">
                <a:solidFill>
                  <a:srgbClr val="3A4A6A"/>
                </a:solidFill>
              </a:rPr>
              <a:t>EconomicTerms / InterestRatePayout </a:t>
            </a:r>
          </a:p>
          <a:p>
            <a:pPr marL="355600" lvl="1" indent="-177800">
              <a:buFont typeface="Arial" panose="020B0604020202020204" pitchFamily="34" charset="0"/>
              <a:buChar char="•"/>
            </a:pPr>
            <a:r>
              <a:rPr lang="en-GB" sz="1400">
                <a:solidFill>
                  <a:srgbClr val="3A4A6A"/>
                </a:solidFill>
              </a:rPr>
              <a:t>Collateral / AssetPayout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1E6CA5B-D366-0801-AD3D-3395BA822DF6}"/>
              </a:ext>
            </a:extLst>
          </p:cNvPr>
          <p:cNvSpPr txBox="1">
            <a:spLocks/>
          </p:cNvSpPr>
          <p:nvPr/>
        </p:nvSpPr>
        <p:spPr>
          <a:xfrm>
            <a:off x="3780174" y="3816100"/>
            <a:ext cx="2851445" cy="231931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176213" indent="-176213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3A4A6A"/>
                </a:solidFill>
                <a:latin typeface="+mn-lt"/>
                <a:ea typeface="+mn-ea"/>
                <a:cs typeface="+mn-cs"/>
              </a:defRPr>
            </a:lvl1pPr>
            <a:lvl2pPr marL="360363" indent="-1841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3A4A6A"/>
                </a:solidFill>
                <a:latin typeface="+mn-lt"/>
                <a:ea typeface="+mn-ea"/>
                <a:cs typeface="+mn-cs"/>
              </a:defRPr>
            </a:lvl2pPr>
            <a:lvl3pPr marL="536575" indent="-17621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3A4A6A"/>
                </a:solidFill>
                <a:latin typeface="+mn-lt"/>
                <a:ea typeface="+mn-ea"/>
                <a:cs typeface="+mn-cs"/>
              </a:defRPr>
            </a:lvl3pPr>
            <a:lvl4pPr marL="720725" indent="-1841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3A4A6A"/>
                </a:solidFill>
                <a:latin typeface="+mn-lt"/>
                <a:ea typeface="+mn-ea"/>
                <a:cs typeface="+mn-cs"/>
              </a:defRPr>
            </a:lvl4pPr>
            <a:lvl5pPr marL="896938" indent="-17621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3A4A6A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200" b="1"/>
              <a:t>Current State</a:t>
            </a:r>
          </a:p>
          <a:p>
            <a:r>
              <a:rPr lang="en-GB" sz="1200"/>
              <a:t>Product</a:t>
            </a:r>
          </a:p>
          <a:p>
            <a:pPr lvl="1"/>
            <a:r>
              <a:rPr lang="en-GB" sz="1200"/>
              <a:t>ContractualProduct</a:t>
            </a:r>
          </a:p>
          <a:p>
            <a:pPr lvl="2"/>
            <a:r>
              <a:rPr lang="en-GB" sz="1200"/>
              <a:t>EconomicTerms</a:t>
            </a:r>
          </a:p>
          <a:p>
            <a:pPr lvl="3"/>
            <a:r>
              <a:rPr lang="en-GB" sz="1200"/>
              <a:t>Payout</a:t>
            </a:r>
          </a:p>
          <a:p>
            <a:pPr lvl="4"/>
            <a:r>
              <a:rPr lang="en-GB" sz="1200"/>
              <a:t>AssetPayout</a:t>
            </a:r>
          </a:p>
          <a:p>
            <a:pPr marL="1074738" lvl="4"/>
            <a:r>
              <a:rPr lang="en-GB" sz="1200"/>
              <a:t>SecurityInformation</a:t>
            </a:r>
          </a:p>
          <a:p>
            <a:pPr marL="1252538" lvl="4"/>
            <a:r>
              <a:rPr lang="en-GB" sz="1200"/>
              <a:t>Security</a:t>
            </a:r>
          </a:p>
          <a:p>
            <a:pPr marL="1438275" lvl="4"/>
            <a:r>
              <a:rPr lang="en-GB" sz="1200"/>
              <a:t>ProductIdentifier</a:t>
            </a:r>
          </a:p>
          <a:p>
            <a:pPr lvl="1"/>
            <a:endParaRPr lang="en-GB" sz="1200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95FBFE5E-B6BC-3E23-2425-CF15F21C8574}"/>
              </a:ext>
            </a:extLst>
          </p:cNvPr>
          <p:cNvCxnSpPr>
            <a:cxnSpLocks/>
            <a:endCxn id="5" idx="1"/>
          </p:cNvCxnSpPr>
          <p:nvPr/>
        </p:nvCxnSpPr>
        <p:spPr>
          <a:xfrm>
            <a:off x="2406707" y="4838330"/>
            <a:ext cx="1373467" cy="137426"/>
          </a:xfrm>
          <a:prstGeom prst="straightConnector1">
            <a:avLst/>
          </a:prstGeom>
          <a:ln w="57150">
            <a:solidFill>
              <a:schemeClr val="accent5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BFB47982-D347-FA67-0BA8-9544070890E3}"/>
              </a:ext>
            </a:extLst>
          </p:cNvPr>
          <p:cNvSpPr txBox="1"/>
          <p:nvPr/>
        </p:nvSpPr>
        <p:spPr>
          <a:xfrm>
            <a:off x="6937429" y="1815552"/>
            <a:ext cx="4958649" cy="20005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7800" indent="-177800">
              <a:buFont typeface="Arial" panose="020B0604020202020204" pitchFamily="34" charset="0"/>
              <a:buChar char="•"/>
            </a:pPr>
            <a:r>
              <a:rPr lang="en-US" sz="1400">
                <a:solidFill>
                  <a:srgbClr val="3A4A6A"/>
                </a:solidFill>
              </a:rPr>
              <a:t>Current Qualification logic:</a:t>
            </a:r>
          </a:p>
          <a:p>
            <a:endParaRPr lang="en-US" sz="1000">
              <a:solidFill>
                <a:srgbClr val="CC1598"/>
              </a:solidFill>
              <a:highlight>
                <a:srgbClr val="FFFFFF"/>
              </a:highlight>
              <a:latin typeface="Lucida Console" panose="020B0609040504020204" pitchFamily="49" charset="0"/>
            </a:endParaRPr>
          </a:p>
          <a:p>
            <a:r>
              <a:rPr lang="en-US" sz="1000" b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func</a:t>
            </a: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Qualify_SecuritiesFinance: </a:t>
            </a:r>
            <a:r>
              <a:rPr lang="en-US" sz="1000" b="0">
                <a:solidFill>
                  <a:srgbClr val="0096A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&lt;"Qualifies a product as generic Securities Finance; eg Securities Lending or Repurchase Agreement."&gt;</a:t>
            </a:r>
            <a:br>
              <a:rPr lang="en-US" sz="1000" b="0">
                <a:solidFill>
                  <a:srgbClr val="0096A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</a:b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...</a:t>
            </a:r>
            <a:b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</a:b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</a:t>
            </a:r>
            <a:r>
              <a:rPr lang="en-US" sz="1000" b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set</a:t>
            </a: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is_product:</a:t>
            </a:r>
            <a:b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</a:b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  economicTerms </a:t>
            </a:r>
            <a:r>
              <a:rPr lang="en-US" sz="1000" b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-&gt;</a:t>
            </a: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payout </a:t>
            </a:r>
            <a:r>
              <a:rPr lang="en-US" sz="1000" b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-&gt;</a:t>
            </a: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</a:t>
            </a:r>
            <a:r>
              <a:rPr lang="en-US" sz="1000" b="1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interestRatePayout</a:t>
            </a: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</a:t>
            </a:r>
            <a:r>
              <a:rPr lang="en-US" sz="1000" b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only</a:t>
            </a: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</a:t>
            </a:r>
            <a:r>
              <a:rPr lang="en-US" sz="1000" b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exists</a:t>
            </a:r>
            <a:br>
              <a:rPr lang="en-US" sz="1000" b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</a:b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  </a:t>
            </a:r>
            <a:r>
              <a:rPr lang="en-US" sz="1000" b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and</a:t>
            </a: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economicTerms </a:t>
            </a:r>
            <a:r>
              <a:rPr lang="en-US" sz="1000" b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-&gt;</a:t>
            </a: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payout </a:t>
            </a:r>
            <a:r>
              <a:rPr lang="en-US" sz="1000" b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-&gt;</a:t>
            </a: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</a:t>
            </a:r>
            <a:r>
              <a:rPr lang="en-US" sz="1000" b="1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interestRatePayout</a:t>
            </a: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</a:t>
            </a:r>
            <a:r>
              <a:rPr lang="en-US" sz="1000" b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count</a:t>
            </a: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</a:t>
            </a:r>
            <a:r>
              <a:rPr lang="en-US" sz="1000" b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=</a:t>
            </a: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</a:t>
            </a:r>
            <a:r>
              <a:rPr lang="en-US" sz="1000" b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1</a:t>
            </a:r>
            <a:br>
              <a:rPr lang="en-US" sz="1000" b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</a:br>
            <a:r>
              <a:rPr lang="en-US" sz="1000" b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</a:t>
            </a: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  </a:t>
            </a:r>
            <a:r>
              <a:rPr lang="en-US" sz="1000" b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and</a:t>
            </a: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economicTerms </a:t>
            </a:r>
            <a:r>
              <a:rPr lang="en-US" sz="1000" b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-&gt;</a:t>
            </a: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collateral </a:t>
            </a:r>
            <a:r>
              <a:rPr lang="en-US" sz="1000" b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-&gt;</a:t>
            </a: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</a:t>
            </a:r>
            <a:r>
              <a:rPr lang="en-US" sz="1000" b="1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collateralPortfolio</a:t>
            </a: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</a:t>
            </a:r>
            <a:r>
              <a:rPr lang="en-US" sz="1000" b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-&gt;</a:t>
            </a: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</a:t>
            </a:r>
            <a:r>
              <a:rPr lang="en-US" sz="1000">
                <a:solidFill>
                  <a:srgbClr val="0D0D0D"/>
                </a:solidFill>
                <a:highlight>
                  <a:srgbClr val="FFFFFF"/>
                </a:highlight>
                <a:latin typeface="Lucida Console" panose="020B0609040504020204" pitchFamily="49" charset="0"/>
              </a:rPr>
              <a:t>   </a:t>
            </a:r>
          </a:p>
          <a:p>
            <a:r>
              <a:rPr lang="en-US" sz="1000" b="1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      collateralPosition</a:t>
            </a: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</a:t>
            </a:r>
            <a:r>
              <a:rPr lang="en-US" sz="1000" b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-&gt;</a:t>
            </a: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product </a:t>
            </a:r>
            <a:r>
              <a:rPr lang="en-US" sz="1000" b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-&gt;</a:t>
            </a: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contractualProduct </a:t>
            </a:r>
            <a:r>
              <a:rPr lang="en-US" sz="1000" b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-&gt;</a:t>
            </a: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  </a:t>
            </a:r>
          </a:p>
          <a:p>
            <a:r>
              <a:rPr lang="en-US" sz="1000">
                <a:solidFill>
                  <a:srgbClr val="0D0D0D"/>
                </a:solidFill>
                <a:highlight>
                  <a:srgbClr val="FFFFFF"/>
                </a:highlight>
                <a:latin typeface="Lucida Console" panose="020B0609040504020204" pitchFamily="49" charset="0"/>
              </a:rPr>
              <a:t>       </a:t>
            </a: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economicTerms </a:t>
            </a:r>
            <a:r>
              <a:rPr lang="en-US" sz="1000" b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-&gt;</a:t>
            </a: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payout </a:t>
            </a:r>
            <a:r>
              <a:rPr lang="en-US" sz="1000" b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-&gt;</a:t>
            </a: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</a:t>
            </a:r>
            <a:r>
              <a:rPr lang="en-US" sz="1000" b="1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assetPayout</a:t>
            </a: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</a:t>
            </a:r>
            <a:r>
              <a:rPr lang="en-US" sz="1000" b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only</a:t>
            </a: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</a:t>
            </a:r>
            <a:r>
              <a:rPr lang="en-US" sz="1000" b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exists</a:t>
            </a:r>
            <a:endParaRPr lang="en-GB" sz="1000"/>
          </a:p>
        </p:txBody>
      </p:sp>
    </p:spTree>
    <p:extLst>
      <p:ext uri="{BB962C8B-B14F-4D97-AF65-F5344CB8AC3E}">
        <p14:creationId xmlns:p14="http://schemas.microsoft.com/office/powerpoint/2010/main" val="32908689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C03AB957-89D2-85B4-99DF-E806351B6A4C}"/>
              </a:ext>
            </a:extLst>
          </p:cNvPr>
          <p:cNvCxnSpPr>
            <a:cxnSpLocks/>
            <a:endCxn id="3" idx="1"/>
          </p:cNvCxnSpPr>
          <p:nvPr/>
        </p:nvCxnSpPr>
        <p:spPr>
          <a:xfrm flipV="1">
            <a:off x="2938509" y="2499013"/>
            <a:ext cx="841665" cy="1259996"/>
          </a:xfrm>
          <a:prstGeom prst="straightConnector1">
            <a:avLst/>
          </a:prstGeom>
          <a:ln w="57150">
            <a:solidFill>
              <a:schemeClr val="accent5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C2944294-52DB-E1D1-1AFD-EF96E6B92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Proposed: Security Repo Qualification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875EB6-F335-9325-2116-7EF80D51E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</a:t>
            </a:r>
            <a:fld id="{BF689438-0CE8-CD40-AC3D-D8BB5199B61A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B849F4F4-A441-AEA5-E5C0-F8AE7CD0B6BF}"/>
              </a:ext>
            </a:extLst>
          </p:cNvPr>
          <p:cNvSpPr txBox="1">
            <a:spLocks/>
          </p:cNvSpPr>
          <p:nvPr/>
        </p:nvSpPr>
        <p:spPr>
          <a:xfrm>
            <a:off x="393107" y="702745"/>
            <a:ext cx="3081257" cy="582234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6213" indent="-176213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3A4A6A"/>
                </a:solidFill>
                <a:latin typeface="+mn-lt"/>
                <a:ea typeface="+mn-ea"/>
                <a:cs typeface="+mn-cs"/>
              </a:defRPr>
            </a:lvl1pPr>
            <a:lvl2pPr marL="360363" indent="-1841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3A4A6A"/>
                </a:solidFill>
                <a:latin typeface="+mn-lt"/>
                <a:ea typeface="+mn-ea"/>
                <a:cs typeface="+mn-cs"/>
              </a:defRPr>
            </a:lvl2pPr>
            <a:lvl3pPr marL="536575" indent="-17621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3A4A6A"/>
                </a:solidFill>
                <a:latin typeface="+mn-lt"/>
                <a:ea typeface="+mn-ea"/>
                <a:cs typeface="+mn-cs"/>
              </a:defRPr>
            </a:lvl3pPr>
            <a:lvl4pPr marL="720725" indent="-1841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3A4A6A"/>
                </a:solidFill>
                <a:latin typeface="+mn-lt"/>
                <a:ea typeface="+mn-ea"/>
                <a:cs typeface="+mn-cs"/>
              </a:defRPr>
            </a:lvl4pPr>
            <a:lvl5pPr marL="896938" indent="-17621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3A4A6A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b="1"/>
              <a:t>Current State</a:t>
            </a:r>
          </a:p>
          <a:p>
            <a:pPr marL="0" indent="0">
              <a:buNone/>
            </a:pPr>
            <a:r>
              <a:rPr lang="en-GB"/>
              <a:t>TradableProduct</a:t>
            </a:r>
          </a:p>
          <a:p>
            <a:r>
              <a:rPr lang="en-GB"/>
              <a:t>Product</a:t>
            </a:r>
          </a:p>
          <a:p>
            <a:pPr lvl="1"/>
            <a:r>
              <a:rPr lang="en-GB"/>
              <a:t>ContractualProduct</a:t>
            </a:r>
          </a:p>
          <a:p>
            <a:pPr lvl="2"/>
            <a:r>
              <a:rPr lang="en-GB"/>
              <a:t>ProductTaxonomy</a:t>
            </a:r>
          </a:p>
          <a:p>
            <a:pPr lvl="2"/>
            <a:r>
              <a:rPr lang="en-GB"/>
              <a:t>EconomicTerms</a:t>
            </a:r>
          </a:p>
          <a:p>
            <a:pPr lvl="3"/>
            <a:r>
              <a:rPr lang="en-GB"/>
              <a:t>Payout</a:t>
            </a:r>
          </a:p>
          <a:p>
            <a:pPr marL="898525" lvl="3" indent="-177800"/>
            <a:r>
              <a:rPr lang="en-GB"/>
              <a:t>InterestRatePayout</a:t>
            </a:r>
          </a:p>
          <a:p>
            <a:pPr marL="1076325" lvl="3" indent="-177800"/>
            <a:r>
              <a:rPr lang="en-GB"/>
              <a:t>PayerReceiver</a:t>
            </a:r>
          </a:p>
          <a:p>
            <a:pPr marL="1076325" lvl="3" indent="-177800"/>
            <a:r>
              <a:rPr lang="en-GB"/>
              <a:t>PriceQuantity</a:t>
            </a:r>
          </a:p>
          <a:p>
            <a:pPr marL="1076325" lvl="3" indent="-177800"/>
            <a:r>
              <a:rPr lang="en-GB"/>
              <a:t>PrincipalPayment</a:t>
            </a:r>
          </a:p>
          <a:p>
            <a:pPr marL="1076325" lvl="3" indent="-177800"/>
            <a:r>
              <a:rPr lang="en-GB"/>
              <a:t>RateSpecification</a:t>
            </a:r>
          </a:p>
          <a:p>
            <a:pPr marL="715963" lvl="1" indent="-177800"/>
            <a:r>
              <a:rPr lang="en-GB"/>
              <a:t>Collateral</a:t>
            </a:r>
          </a:p>
          <a:p>
            <a:pPr marL="892175" lvl="2" indent="-177800"/>
            <a:r>
              <a:rPr lang="en-GB"/>
              <a:t>CollateralPortfolio</a:t>
            </a:r>
          </a:p>
          <a:p>
            <a:pPr marL="1076325" lvl="3" indent="-177800"/>
            <a:r>
              <a:rPr lang="en-GB"/>
              <a:t>CollateralPosition</a:t>
            </a:r>
          </a:p>
          <a:p>
            <a:pPr marL="1252538" lvl="4" indent="-177800"/>
            <a:r>
              <a:rPr lang="en-GB"/>
              <a:t>Product</a:t>
            </a:r>
          </a:p>
          <a:p>
            <a:pPr marL="892175" lvl="2" indent="-177800"/>
            <a:r>
              <a:rPr lang="en-GB"/>
              <a:t>CollateralProvisions</a:t>
            </a:r>
          </a:p>
          <a:p>
            <a:pPr marL="1076325" lvl="3" indent="-177800"/>
            <a:r>
              <a:rPr lang="en-GB"/>
              <a:t>EligibleCollateral</a:t>
            </a:r>
          </a:p>
          <a:p>
            <a:pPr marL="1252538" lvl="4" indent="-177800"/>
            <a:r>
              <a:rPr lang="en-GB"/>
              <a:t>Treatment</a:t>
            </a:r>
          </a:p>
          <a:p>
            <a:r>
              <a:rPr lang="en-GB"/>
              <a:t>TradeLot</a:t>
            </a:r>
          </a:p>
          <a:p>
            <a:pPr lvl="1"/>
            <a:r>
              <a:rPr lang="en-GB"/>
              <a:t>PriceQuantity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553890-5AB5-C41E-3DED-4E02A7D7E3A2}"/>
              </a:ext>
            </a:extLst>
          </p:cNvPr>
          <p:cNvSpPr txBox="1">
            <a:spLocks/>
          </p:cNvSpPr>
          <p:nvPr/>
        </p:nvSpPr>
        <p:spPr>
          <a:xfrm>
            <a:off x="3780174" y="1864209"/>
            <a:ext cx="2851445" cy="126960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176213" indent="-176213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3A4A6A"/>
                </a:solidFill>
                <a:latin typeface="+mn-lt"/>
                <a:ea typeface="+mn-ea"/>
                <a:cs typeface="+mn-cs"/>
              </a:defRPr>
            </a:lvl1pPr>
            <a:lvl2pPr marL="360363" indent="-1841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3A4A6A"/>
                </a:solidFill>
                <a:latin typeface="+mn-lt"/>
                <a:ea typeface="+mn-ea"/>
                <a:cs typeface="+mn-cs"/>
              </a:defRPr>
            </a:lvl2pPr>
            <a:lvl3pPr marL="536575" indent="-17621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3A4A6A"/>
                </a:solidFill>
                <a:latin typeface="+mn-lt"/>
                <a:ea typeface="+mn-ea"/>
                <a:cs typeface="+mn-cs"/>
              </a:defRPr>
            </a:lvl3pPr>
            <a:lvl4pPr marL="720725" indent="-1841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3A4A6A"/>
                </a:solidFill>
                <a:latin typeface="+mn-lt"/>
                <a:ea typeface="+mn-ea"/>
                <a:cs typeface="+mn-cs"/>
              </a:defRPr>
            </a:lvl4pPr>
            <a:lvl5pPr marL="896938" indent="-17621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3A4A6A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200" b="1"/>
              <a:t>Current State</a:t>
            </a:r>
          </a:p>
          <a:p>
            <a:r>
              <a:rPr lang="en-GB" sz="1200"/>
              <a:t>InterestRatePayout</a:t>
            </a:r>
          </a:p>
          <a:p>
            <a:pPr marL="355600" lvl="1" indent="0">
              <a:buNone/>
            </a:pPr>
            <a:r>
              <a:rPr lang="en-GB" sz="1200" i="1"/>
              <a:t>Defines the repo rate </a:t>
            </a:r>
            <a:br>
              <a:rPr lang="en-GB" sz="1200" i="1"/>
            </a:br>
            <a:r>
              <a:rPr lang="en-GB" sz="1200" i="1"/>
              <a:t>and payment details</a:t>
            </a:r>
          </a:p>
          <a:p>
            <a:pPr marL="176213" lvl="1" indent="0">
              <a:buNone/>
            </a:pPr>
            <a:endParaRPr lang="en-GB" sz="1200"/>
          </a:p>
          <a:p>
            <a:pPr lvl="1"/>
            <a:endParaRPr lang="en-GB" sz="120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E5A4520-D350-2F3D-749C-DD6C21582362}"/>
              </a:ext>
            </a:extLst>
          </p:cNvPr>
          <p:cNvSpPr txBox="1"/>
          <p:nvPr/>
        </p:nvSpPr>
        <p:spPr>
          <a:xfrm>
            <a:off x="3742949" y="722588"/>
            <a:ext cx="587156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7800" indent="-177800">
              <a:buFont typeface="Arial" panose="020B0604020202020204" pitchFamily="34" charset="0"/>
              <a:buChar char="•"/>
            </a:pPr>
            <a:r>
              <a:rPr lang="en-GB" sz="1400">
                <a:solidFill>
                  <a:srgbClr val="3A4A6A"/>
                </a:solidFill>
              </a:rPr>
              <a:t>Current model uses  [source: Visualisation samples in the CDM]</a:t>
            </a:r>
          </a:p>
          <a:p>
            <a:pPr marL="355600" lvl="1" indent="-177800">
              <a:buFont typeface="Arial" panose="020B0604020202020204" pitchFamily="34" charset="0"/>
              <a:buChar char="•"/>
            </a:pPr>
            <a:r>
              <a:rPr lang="en-GB" sz="1400">
                <a:solidFill>
                  <a:srgbClr val="3A4A6A"/>
                </a:solidFill>
              </a:rPr>
              <a:t>EconomicTerms / InterestRatePayout </a:t>
            </a:r>
          </a:p>
          <a:p>
            <a:pPr marL="355600" lvl="1" indent="-177800">
              <a:buFont typeface="Arial" panose="020B0604020202020204" pitchFamily="34" charset="0"/>
              <a:buChar char="•"/>
            </a:pPr>
            <a:r>
              <a:rPr lang="en-GB" sz="1400">
                <a:solidFill>
                  <a:srgbClr val="3A4A6A"/>
                </a:solidFill>
              </a:rPr>
              <a:t>Collateral / AssetPayout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95FBFE5E-B6BC-3E23-2425-CF15F21C8574}"/>
              </a:ext>
            </a:extLst>
          </p:cNvPr>
          <p:cNvCxnSpPr>
            <a:cxnSpLocks/>
            <a:endCxn id="7" idx="1"/>
          </p:cNvCxnSpPr>
          <p:nvPr/>
        </p:nvCxnSpPr>
        <p:spPr>
          <a:xfrm>
            <a:off x="2406707" y="4838330"/>
            <a:ext cx="1373467" cy="74812"/>
          </a:xfrm>
          <a:prstGeom prst="straightConnector1">
            <a:avLst/>
          </a:prstGeom>
          <a:ln w="57150">
            <a:solidFill>
              <a:schemeClr val="accent5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EF98328-C6B3-51A6-6F60-C6601FBBCDB0}"/>
              </a:ext>
            </a:extLst>
          </p:cNvPr>
          <p:cNvSpPr txBox="1">
            <a:spLocks/>
          </p:cNvSpPr>
          <p:nvPr/>
        </p:nvSpPr>
        <p:spPr>
          <a:xfrm>
            <a:off x="3780174" y="4188963"/>
            <a:ext cx="2851445" cy="144835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defPPr>
              <a:defRPr lang="en-U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200" b="1">
                <a:solidFill>
                  <a:srgbClr val="3A4A6A"/>
                </a:solidFill>
              </a:defRPr>
            </a:lvl1pPr>
            <a:lvl2pPr marL="360363" lvl="1" indent="-1841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>
                <a:solidFill>
                  <a:srgbClr val="3A4A6A"/>
                </a:solidFill>
              </a:defRPr>
            </a:lvl2pPr>
            <a:lvl3pPr marL="536575" lvl="2" indent="-1762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>
                <a:solidFill>
                  <a:srgbClr val="3A4A6A"/>
                </a:solidFill>
              </a:defRPr>
            </a:lvl3pPr>
            <a:lvl4pPr marL="720725" lvl="3" indent="-1841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>
                <a:solidFill>
                  <a:srgbClr val="3A4A6A"/>
                </a:solidFill>
              </a:defRPr>
            </a:lvl4pPr>
            <a:lvl5pPr marL="896938" indent="-1762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3A4A6A"/>
                </a:solidFill>
              </a:defRPr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GB"/>
              <a:t>Refactored State</a:t>
            </a:r>
          </a:p>
          <a:p>
            <a:r>
              <a:rPr lang="en-GB"/>
              <a:t>Security Collateral</a:t>
            </a:r>
          </a:p>
          <a:p>
            <a:pPr lvl="1"/>
            <a:r>
              <a:rPr lang="en-GB"/>
              <a:t>TransferableProduct</a:t>
            </a:r>
          </a:p>
          <a:p>
            <a:pPr lvl="2"/>
            <a:r>
              <a:rPr lang="en-GB"/>
              <a:t>Security</a:t>
            </a:r>
          </a:p>
          <a:p>
            <a:pPr lvl="3"/>
            <a:r>
              <a:rPr lang="en-GB"/>
              <a:t>Identifier</a:t>
            </a:r>
          </a:p>
          <a:p>
            <a:pPr lvl="1"/>
            <a:endParaRPr lang="en-GB"/>
          </a:p>
          <a:p>
            <a:pPr lvl="1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29322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C03AB957-89D2-85B4-99DF-E806351B6A4C}"/>
              </a:ext>
            </a:extLst>
          </p:cNvPr>
          <p:cNvCxnSpPr>
            <a:cxnSpLocks/>
            <a:endCxn id="3" idx="1"/>
          </p:cNvCxnSpPr>
          <p:nvPr/>
        </p:nvCxnSpPr>
        <p:spPr>
          <a:xfrm flipV="1">
            <a:off x="3089429" y="2499013"/>
            <a:ext cx="690745" cy="714704"/>
          </a:xfrm>
          <a:prstGeom prst="straightConnector1">
            <a:avLst/>
          </a:prstGeom>
          <a:ln w="57150">
            <a:solidFill>
              <a:schemeClr val="accent5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C2944294-52DB-E1D1-1AFD-EF96E6B92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Current: Security Lending Qualification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875EB6-F335-9325-2116-7EF80D51E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</a:t>
            </a:r>
            <a:fld id="{BF689438-0CE8-CD40-AC3D-D8BB5199B61A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B849F4F4-A441-AEA5-E5C0-F8AE7CD0B6BF}"/>
              </a:ext>
            </a:extLst>
          </p:cNvPr>
          <p:cNvSpPr txBox="1">
            <a:spLocks/>
          </p:cNvSpPr>
          <p:nvPr/>
        </p:nvSpPr>
        <p:spPr>
          <a:xfrm>
            <a:off x="393107" y="702745"/>
            <a:ext cx="3081257" cy="582234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6213" indent="-176213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3A4A6A"/>
                </a:solidFill>
                <a:latin typeface="+mn-lt"/>
                <a:ea typeface="+mn-ea"/>
                <a:cs typeface="+mn-cs"/>
              </a:defRPr>
            </a:lvl1pPr>
            <a:lvl2pPr marL="360363" indent="-1841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3A4A6A"/>
                </a:solidFill>
                <a:latin typeface="+mn-lt"/>
                <a:ea typeface="+mn-ea"/>
                <a:cs typeface="+mn-cs"/>
              </a:defRPr>
            </a:lvl2pPr>
            <a:lvl3pPr marL="536575" indent="-17621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3A4A6A"/>
                </a:solidFill>
                <a:latin typeface="+mn-lt"/>
                <a:ea typeface="+mn-ea"/>
                <a:cs typeface="+mn-cs"/>
              </a:defRPr>
            </a:lvl3pPr>
            <a:lvl4pPr marL="720725" indent="-1841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3A4A6A"/>
                </a:solidFill>
                <a:latin typeface="+mn-lt"/>
                <a:ea typeface="+mn-ea"/>
                <a:cs typeface="+mn-cs"/>
              </a:defRPr>
            </a:lvl4pPr>
            <a:lvl5pPr marL="896938" indent="-17621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3A4A6A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b="1"/>
              <a:t>Current State</a:t>
            </a:r>
          </a:p>
          <a:p>
            <a:pPr marL="0" indent="0">
              <a:buNone/>
            </a:pPr>
            <a:r>
              <a:rPr lang="en-GB"/>
              <a:t>TradableProduct</a:t>
            </a:r>
          </a:p>
          <a:p>
            <a:r>
              <a:rPr lang="en-GB"/>
              <a:t>Product</a:t>
            </a:r>
          </a:p>
          <a:p>
            <a:pPr lvl="1"/>
            <a:r>
              <a:rPr lang="en-GB"/>
              <a:t>ContractualProduct</a:t>
            </a:r>
          </a:p>
          <a:p>
            <a:pPr lvl="2"/>
            <a:r>
              <a:rPr lang="en-GB"/>
              <a:t>ProductTaxonomy</a:t>
            </a:r>
          </a:p>
          <a:p>
            <a:pPr lvl="2"/>
            <a:r>
              <a:rPr lang="en-GB"/>
              <a:t>EconomicTerms</a:t>
            </a:r>
          </a:p>
          <a:p>
            <a:pPr lvl="3"/>
            <a:r>
              <a:rPr lang="en-GB"/>
              <a:t>Payout</a:t>
            </a:r>
          </a:p>
          <a:p>
            <a:pPr marL="898525" lvl="3" indent="-177800"/>
            <a:r>
              <a:rPr lang="en-GB"/>
              <a:t>AssetPayout</a:t>
            </a:r>
          </a:p>
          <a:p>
            <a:pPr marL="1076325" lvl="3" indent="-177800"/>
            <a:r>
              <a:rPr lang="en-GB"/>
              <a:t>PayerReceiver</a:t>
            </a:r>
          </a:p>
          <a:p>
            <a:pPr marL="1076325" lvl="3" indent="-177800"/>
            <a:r>
              <a:rPr lang="en-GB"/>
              <a:t>SecurityInformation</a:t>
            </a:r>
          </a:p>
          <a:p>
            <a:pPr marL="715963" lvl="1" indent="-177800"/>
            <a:r>
              <a:rPr lang="en-GB"/>
              <a:t>Collateral</a:t>
            </a:r>
          </a:p>
          <a:p>
            <a:pPr marL="892175" lvl="2" indent="-177800"/>
            <a:r>
              <a:rPr lang="en-GB"/>
              <a:t>CollateralPortfolio</a:t>
            </a:r>
          </a:p>
          <a:p>
            <a:pPr marL="1076325" lvl="3" indent="-177800"/>
            <a:r>
              <a:rPr lang="en-GB"/>
              <a:t>CollateralPosition</a:t>
            </a:r>
          </a:p>
          <a:p>
            <a:pPr marL="1252538" lvl="4" indent="-177800"/>
            <a:r>
              <a:rPr lang="en-GB"/>
              <a:t>Product</a:t>
            </a:r>
          </a:p>
          <a:p>
            <a:pPr marL="892175" lvl="2" indent="-177800"/>
            <a:r>
              <a:rPr lang="en-GB"/>
              <a:t>CollateralProvisions</a:t>
            </a:r>
          </a:p>
          <a:p>
            <a:pPr marL="1076325" lvl="3" indent="-177800"/>
            <a:r>
              <a:rPr lang="en-GB"/>
              <a:t>EligibleCollateral</a:t>
            </a:r>
          </a:p>
          <a:p>
            <a:pPr marL="1252538" lvl="4" indent="-177800"/>
            <a:r>
              <a:rPr lang="en-GB"/>
              <a:t>Treatment</a:t>
            </a:r>
          </a:p>
          <a:p>
            <a:r>
              <a:rPr lang="en-GB"/>
              <a:t>TradeLot</a:t>
            </a:r>
          </a:p>
          <a:p>
            <a:pPr lvl="1"/>
            <a:r>
              <a:rPr lang="en-GB"/>
              <a:t>PriceQuantity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553890-5AB5-C41E-3DED-4E02A7D7E3A2}"/>
              </a:ext>
            </a:extLst>
          </p:cNvPr>
          <p:cNvSpPr txBox="1">
            <a:spLocks/>
          </p:cNvSpPr>
          <p:nvPr/>
        </p:nvSpPr>
        <p:spPr>
          <a:xfrm>
            <a:off x="3780174" y="1864209"/>
            <a:ext cx="2851445" cy="126960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176213" indent="-176213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3A4A6A"/>
                </a:solidFill>
                <a:latin typeface="+mn-lt"/>
                <a:ea typeface="+mn-ea"/>
                <a:cs typeface="+mn-cs"/>
              </a:defRPr>
            </a:lvl1pPr>
            <a:lvl2pPr marL="360363" indent="-1841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3A4A6A"/>
                </a:solidFill>
                <a:latin typeface="+mn-lt"/>
                <a:ea typeface="+mn-ea"/>
                <a:cs typeface="+mn-cs"/>
              </a:defRPr>
            </a:lvl2pPr>
            <a:lvl3pPr marL="536575" indent="-17621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3A4A6A"/>
                </a:solidFill>
                <a:latin typeface="+mn-lt"/>
                <a:ea typeface="+mn-ea"/>
                <a:cs typeface="+mn-cs"/>
              </a:defRPr>
            </a:lvl3pPr>
            <a:lvl4pPr marL="720725" indent="-1841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3A4A6A"/>
                </a:solidFill>
                <a:latin typeface="+mn-lt"/>
                <a:ea typeface="+mn-ea"/>
                <a:cs typeface="+mn-cs"/>
              </a:defRPr>
            </a:lvl4pPr>
            <a:lvl5pPr marL="896938" indent="-17621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3A4A6A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200" b="1"/>
              <a:t>Current State</a:t>
            </a:r>
          </a:p>
          <a:p>
            <a:r>
              <a:rPr lang="en-GB" sz="1200"/>
              <a:t>Security</a:t>
            </a:r>
          </a:p>
          <a:p>
            <a:pPr marL="355600" lvl="1" indent="0">
              <a:buNone/>
            </a:pPr>
            <a:r>
              <a:rPr lang="en-GB" sz="1200" i="1"/>
              <a:t>Defines the details of the</a:t>
            </a:r>
            <a:br>
              <a:rPr lang="en-GB" sz="1200" i="1"/>
            </a:br>
            <a:r>
              <a:rPr lang="en-GB" sz="1200" i="1"/>
              <a:t>security being lent</a:t>
            </a:r>
          </a:p>
          <a:p>
            <a:pPr marL="176213" lvl="1" indent="0">
              <a:buNone/>
            </a:pPr>
            <a:endParaRPr lang="en-GB" sz="1200"/>
          </a:p>
          <a:p>
            <a:pPr lvl="1"/>
            <a:endParaRPr lang="en-GB" sz="120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E5A4520-D350-2F3D-749C-DD6C21582362}"/>
              </a:ext>
            </a:extLst>
          </p:cNvPr>
          <p:cNvSpPr txBox="1"/>
          <p:nvPr/>
        </p:nvSpPr>
        <p:spPr>
          <a:xfrm>
            <a:off x="3742949" y="722588"/>
            <a:ext cx="587156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7800" indent="-177800">
              <a:buFont typeface="Arial" panose="020B0604020202020204" pitchFamily="34" charset="0"/>
              <a:buChar char="•"/>
            </a:pPr>
            <a:r>
              <a:rPr lang="en-GB" sz="1400">
                <a:solidFill>
                  <a:srgbClr val="3A4A6A"/>
                </a:solidFill>
              </a:rPr>
              <a:t>Current model uses</a:t>
            </a:r>
          </a:p>
          <a:p>
            <a:pPr marL="355600" lvl="1" indent="-177800">
              <a:buFont typeface="Arial" panose="020B0604020202020204" pitchFamily="34" charset="0"/>
              <a:buChar char="•"/>
            </a:pPr>
            <a:r>
              <a:rPr lang="en-GB" sz="1400">
                <a:solidFill>
                  <a:srgbClr val="3A4A6A"/>
                </a:solidFill>
              </a:rPr>
              <a:t>EconomicTerms / AssetRatePayout </a:t>
            </a:r>
          </a:p>
          <a:p>
            <a:pPr marL="355600" lvl="1" indent="-177800">
              <a:buFont typeface="Arial" panose="020B0604020202020204" pitchFamily="34" charset="0"/>
              <a:buChar char="•"/>
            </a:pPr>
            <a:r>
              <a:rPr lang="en-GB" sz="1400">
                <a:solidFill>
                  <a:srgbClr val="3A4A6A"/>
                </a:solidFill>
              </a:rPr>
              <a:t>Collateral / AssetPayout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1E6CA5B-D366-0801-AD3D-3395BA822DF6}"/>
              </a:ext>
            </a:extLst>
          </p:cNvPr>
          <p:cNvSpPr txBox="1">
            <a:spLocks/>
          </p:cNvSpPr>
          <p:nvPr/>
        </p:nvSpPr>
        <p:spPr>
          <a:xfrm>
            <a:off x="3780174" y="3816100"/>
            <a:ext cx="2851445" cy="231931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176213" indent="-176213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3A4A6A"/>
                </a:solidFill>
                <a:latin typeface="+mn-lt"/>
                <a:ea typeface="+mn-ea"/>
                <a:cs typeface="+mn-cs"/>
              </a:defRPr>
            </a:lvl1pPr>
            <a:lvl2pPr marL="360363" indent="-1841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3A4A6A"/>
                </a:solidFill>
                <a:latin typeface="+mn-lt"/>
                <a:ea typeface="+mn-ea"/>
                <a:cs typeface="+mn-cs"/>
              </a:defRPr>
            </a:lvl2pPr>
            <a:lvl3pPr marL="536575" indent="-17621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3A4A6A"/>
                </a:solidFill>
                <a:latin typeface="+mn-lt"/>
                <a:ea typeface="+mn-ea"/>
                <a:cs typeface="+mn-cs"/>
              </a:defRPr>
            </a:lvl3pPr>
            <a:lvl4pPr marL="720725" indent="-1841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3A4A6A"/>
                </a:solidFill>
                <a:latin typeface="+mn-lt"/>
                <a:ea typeface="+mn-ea"/>
                <a:cs typeface="+mn-cs"/>
              </a:defRPr>
            </a:lvl4pPr>
            <a:lvl5pPr marL="896938" indent="-17621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3A4A6A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200" b="1"/>
              <a:t>Current State</a:t>
            </a:r>
          </a:p>
          <a:p>
            <a:r>
              <a:rPr lang="en-GB" sz="1200"/>
              <a:t>Product</a:t>
            </a:r>
          </a:p>
          <a:p>
            <a:pPr lvl="1"/>
            <a:r>
              <a:rPr lang="en-GB" sz="1200"/>
              <a:t>ContractualProduct</a:t>
            </a:r>
          </a:p>
          <a:p>
            <a:pPr lvl="2"/>
            <a:r>
              <a:rPr lang="en-GB" sz="1200"/>
              <a:t>EconomicTerms</a:t>
            </a:r>
          </a:p>
          <a:p>
            <a:pPr lvl="3"/>
            <a:r>
              <a:rPr lang="en-GB" sz="1200"/>
              <a:t>Payout</a:t>
            </a:r>
          </a:p>
          <a:p>
            <a:pPr lvl="4"/>
            <a:r>
              <a:rPr lang="en-GB" sz="1200"/>
              <a:t>AssetPayout</a:t>
            </a:r>
          </a:p>
          <a:p>
            <a:pPr marL="1074738" lvl="4"/>
            <a:r>
              <a:rPr lang="en-GB" sz="1200"/>
              <a:t>SecurityInformation</a:t>
            </a:r>
          </a:p>
          <a:p>
            <a:pPr marL="1252538" lvl="4"/>
            <a:r>
              <a:rPr lang="en-GB" sz="1200"/>
              <a:t>Security</a:t>
            </a:r>
          </a:p>
          <a:p>
            <a:pPr marL="1438275" lvl="4"/>
            <a:r>
              <a:rPr lang="en-GB" sz="1200"/>
              <a:t>ProductIdentifier</a:t>
            </a:r>
          </a:p>
          <a:p>
            <a:pPr lvl="1"/>
            <a:endParaRPr lang="en-GB" sz="1200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95FBFE5E-B6BC-3E23-2425-CF15F21C8574}"/>
              </a:ext>
            </a:extLst>
          </p:cNvPr>
          <p:cNvCxnSpPr>
            <a:cxnSpLocks/>
            <a:endCxn id="5" idx="1"/>
          </p:cNvCxnSpPr>
          <p:nvPr/>
        </p:nvCxnSpPr>
        <p:spPr>
          <a:xfrm>
            <a:off x="2539014" y="4314548"/>
            <a:ext cx="1241160" cy="661208"/>
          </a:xfrm>
          <a:prstGeom prst="straightConnector1">
            <a:avLst/>
          </a:prstGeom>
          <a:ln w="57150">
            <a:solidFill>
              <a:schemeClr val="accent5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BFB47982-D347-FA67-0BA8-9544070890E3}"/>
              </a:ext>
            </a:extLst>
          </p:cNvPr>
          <p:cNvSpPr txBox="1"/>
          <p:nvPr/>
        </p:nvSpPr>
        <p:spPr>
          <a:xfrm>
            <a:off x="6937429" y="1815552"/>
            <a:ext cx="4958649" cy="20005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7800" indent="-177800">
              <a:buFont typeface="Arial" panose="020B0604020202020204" pitchFamily="34" charset="0"/>
              <a:buChar char="•"/>
            </a:pPr>
            <a:r>
              <a:rPr lang="en-US" sz="1400">
                <a:solidFill>
                  <a:srgbClr val="3A4A6A"/>
                </a:solidFill>
              </a:rPr>
              <a:t>Current Qualification logic:</a:t>
            </a:r>
          </a:p>
          <a:p>
            <a:endParaRPr lang="en-US" sz="1000">
              <a:solidFill>
                <a:srgbClr val="CC1598"/>
              </a:solidFill>
              <a:highlight>
                <a:srgbClr val="FFFFFF"/>
              </a:highlight>
              <a:latin typeface="Lucida Console" panose="020B0609040504020204" pitchFamily="49" charset="0"/>
            </a:endParaRPr>
          </a:p>
          <a:p>
            <a:r>
              <a:rPr lang="en-US" sz="1000" b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func</a:t>
            </a: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Qualify_SecuritiesFinance: </a:t>
            </a:r>
            <a:r>
              <a:rPr lang="en-US" sz="1000" b="0">
                <a:solidFill>
                  <a:srgbClr val="0096A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&lt;"Qualifies a product as generic Securities Finance; eg Securities Lending or Repurchase Agreement."&gt;</a:t>
            </a:r>
            <a:br>
              <a:rPr lang="en-US" sz="1000" b="0">
                <a:solidFill>
                  <a:srgbClr val="0096A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</a:b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...</a:t>
            </a:r>
            <a:b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</a:b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</a:t>
            </a:r>
            <a:r>
              <a:rPr lang="en-US" sz="1000" b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set</a:t>
            </a: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is_product:</a:t>
            </a:r>
            <a:b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</a:b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  economicTerms </a:t>
            </a:r>
            <a:r>
              <a:rPr lang="en-US" sz="1000" b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-&gt;</a:t>
            </a: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payout </a:t>
            </a:r>
            <a:r>
              <a:rPr lang="en-US" sz="1000" b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-&gt;</a:t>
            </a: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</a:t>
            </a:r>
            <a:r>
              <a:rPr lang="en-US" sz="1000" b="1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interestRatePayout</a:t>
            </a: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</a:t>
            </a:r>
            <a:r>
              <a:rPr lang="en-US" sz="1000" b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only</a:t>
            </a: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</a:t>
            </a:r>
            <a:r>
              <a:rPr lang="en-US" sz="1000" b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exists</a:t>
            </a:r>
            <a:br>
              <a:rPr lang="en-US" sz="1000" b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</a:b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  </a:t>
            </a:r>
            <a:r>
              <a:rPr lang="en-US" sz="1000" b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and</a:t>
            </a: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economicTerms </a:t>
            </a:r>
            <a:r>
              <a:rPr lang="en-US" sz="1000" b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-&gt;</a:t>
            </a: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payout </a:t>
            </a:r>
            <a:r>
              <a:rPr lang="en-US" sz="1000" b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-&gt;</a:t>
            </a: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</a:t>
            </a:r>
            <a:r>
              <a:rPr lang="en-US" sz="1000" b="1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interestRatePayout</a:t>
            </a: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</a:t>
            </a:r>
            <a:r>
              <a:rPr lang="en-US" sz="1000" b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count</a:t>
            </a: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</a:t>
            </a:r>
            <a:r>
              <a:rPr lang="en-US" sz="1000" b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=</a:t>
            </a: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</a:t>
            </a:r>
            <a:r>
              <a:rPr lang="en-US" sz="1000" b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1</a:t>
            </a:r>
            <a:br>
              <a:rPr lang="en-US" sz="1000" b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</a:br>
            <a:r>
              <a:rPr lang="en-US" sz="1000" b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</a:t>
            </a: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  </a:t>
            </a:r>
            <a:r>
              <a:rPr lang="en-US" sz="1000" b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and</a:t>
            </a: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economicTerms </a:t>
            </a:r>
            <a:r>
              <a:rPr lang="en-US" sz="1000" b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-&gt;</a:t>
            </a: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collateral </a:t>
            </a:r>
            <a:r>
              <a:rPr lang="en-US" sz="1000" b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-&gt;</a:t>
            </a: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</a:t>
            </a:r>
            <a:r>
              <a:rPr lang="en-US" sz="1000" b="1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collateralPortfolio</a:t>
            </a: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</a:t>
            </a:r>
            <a:r>
              <a:rPr lang="en-US" sz="1000" b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-&gt;</a:t>
            </a: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</a:t>
            </a:r>
            <a:r>
              <a:rPr lang="en-US" sz="1000">
                <a:solidFill>
                  <a:srgbClr val="0D0D0D"/>
                </a:solidFill>
                <a:highlight>
                  <a:srgbClr val="FFFFFF"/>
                </a:highlight>
                <a:latin typeface="Lucida Console" panose="020B0609040504020204" pitchFamily="49" charset="0"/>
              </a:rPr>
              <a:t>   </a:t>
            </a:r>
          </a:p>
          <a:p>
            <a:r>
              <a:rPr lang="en-US" sz="1000" b="1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      collateralPosition</a:t>
            </a: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</a:t>
            </a:r>
            <a:r>
              <a:rPr lang="en-US" sz="1000" b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-&gt;</a:t>
            </a: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product </a:t>
            </a:r>
            <a:r>
              <a:rPr lang="en-US" sz="1000" b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-&gt;</a:t>
            </a: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contractualProduct </a:t>
            </a:r>
            <a:r>
              <a:rPr lang="en-US" sz="1000" b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-&gt;</a:t>
            </a: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  </a:t>
            </a:r>
          </a:p>
          <a:p>
            <a:r>
              <a:rPr lang="en-US" sz="1000">
                <a:solidFill>
                  <a:srgbClr val="0D0D0D"/>
                </a:solidFill>
                <a:highlight>
                  <a:srgbClr val="FFFFFF"/>
                </a:highlight>
                <a:latin typeface="Lucida Console" panose="020B0609040504020204" pitchFamily="49" charset="0"/>
              </a:rPr>
              <a:t>       </a:t>
            </a: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economicTerms </a:t>
            </a:r>
            <a:r>
              <a:rPr lang="en-US" sz="1000" b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-&gt;</a:t>
            </a: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payout </a:t>
            </a:r>
            <a:r>
              <a:rPr lang="en-US" sz="1000" b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-&gt;</a:t>
            </a: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</a:t>
            </a:r>
            <a:r>
              <a:rPr lang="en-US" sz="1000" b="1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assetPayout</a:t>
            </a: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</a:t>
            </a:r>
            <a:r>
              <a:rPr lang="en-US" sz="1000" b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only</a:t>
            </a: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</a:t>
            </a:r>
            <a:r>
              <a:rPr lang="en-US" sz="1000" b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exists</a:t>
            </a:r>
            <a:endParaRPr lang="en-GB" sz="1000"/>
          </a:p>
        </p:txBody>
      </p:sp>
    </p:spTree>
    <p:extLst>
      <p:ext uri="{BB962C8B-B14F-4D97-AF65-F5344CB8AC3E}">
        <p14:creationId xmlns:p14="http://schemas.microsoft.com/office/powerpoint/2010/main" val="32426139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C03AB957-89D2-85B4-99DF-E806351B6A4C}"/>
              </a:ext>
            </a:extLst>
          </p:cNvPr>
          <p:cNvCxnSpPr>
            <a:cxnSpLocks/>
            <a:endCxn id="3" idx="1"/>
          </p:cNvCxnSpPr>
          <p:nvPr/>
        </p:nvCxnSpPr>
        <p:spPr>
          <a:xfrm flipV="1">
            <a:off x="3089429" y="2499013"/>
            <a:ext cx="690745" cy="714704"/>
          </a:xfrm>
          <a:prstGeom prst="straightConnector1">
            <a:avLst/>
          </a:prstGeom>
          <a:ln w="57150">
            <a:solidFill>
              <a:schemeClr val="accent5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C2944294-52DB-E1D1-1AFD-EF96E6B92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Proposed: Security Lending Qualification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875EB6-F335-9325-2116-7EF80D51E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</a:t>
            </a:r>
            <a:fld id="{BF689438-0CE8-CD40-AC3D-D8BB5199B61A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B849F4F4-A441-AEA5-E5C0-F8AE7CD0B6BF}"/>
              </a:ext>
            </a:extLst>
          </p:cNvPr>
          <p:cNvSpPr txBox="1">
            <a:spLocks/>
          </p:cNvSpPr>
          <p:nvPr/>
        </p:nvSpPr>
        <p:spPr>
          <a:xfrm>
            <a:off x="393107" y="702745"/>
            <a:ext cx="3081257" cy="582234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6213" indent="-176213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3A4A6A"/>
                </a:solidFill>
                <a:latin typeface="+mn-lt"/>
                <a:ea typeface="+mn-ea"/>
                <a:cs typeface="+mn-cs"/>
              </a:defRPr>
            </a:lvl1pPr>
            <a:lvl2pPr marL="360363" indent="-1841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3A4A6A"/>
                </a:solidFill>
                <a:latin typeface="+mn-lt"/>
                <a:ea typeface="+mn-ea"/>
                <a:cs typeface="+mn-cs"/>
              </a:defRPr>
            </a:lvl2pPr>
            <a:lvl3pPr marL="536575" indent="-17621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3A4A6A"/>
                </a:solidFill>
                <a:latin typeface="+mn-lt"/>
                <a:ea typeface="+mn-ea"/>
                <a:cs typeface="+mn-cs"/>
              </a:defRPr>
            </a:lvl3pPr>
            <a:lvl4pPr marL="720725" indent="-1841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3A4A6A"/>
                </a:solidFill>
                <a:latin typeface="+mn-lt"/>
                <a:ea typeface="+mn-ea"/>
                <a:cs typeface="+mn-cs"/>
              </a:defRPr>
            </a:lvl4pPr>
            <a:lvl5pPr marL="896938" indent="-17621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3A4A6A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b="1"/>
              <a:t>Current State</a:t>
            </a:r>
          </a:p>
          <a:p>
            <a:pPr marL="0" indent="0">
              <a:buNone/>
            </a:pPr>
            <a:r>
              <a:rPr lang="en-GB"/>
              <a:t>TradableProduct</a:t>
            </a:r>
          </a:p>
          <a:p>
            <a:r>
              <a:rPr lang="en-GB"/>
              <a:t>Product</a:t>
            </a:r>
          </a:p>
          <a:p>
            <a:pPr lvl="1"/>
            <a:r>
              <a:rPr lang="en-GB"/>
              <a:t>ContractualProduct</a:t>
            </a:r>
          </a:p>
          <a:p>
            <a:pPr lvl="2"/>
            <a:r>
              <a:rPr lang="en-GB"/>
              <a:t>ProductTaxonomy</a:t>
            </a:r>
          </a:p>
          <a:p>
            <a:pPr lvl="2"/>
            <a:r>
              <a:rPr lang="en-GB"/>
              <a:t>EconomicTerms</a:t>
            </a:r>
          </a:p>
          <a:p>
            <a:pPr lvl="3"/>
            <a:r>
              <a:rPr lang="en-GB"/>
              <a:t>Payout</a:t>
            </a:r>
          </a:p>
          <a:p>
            <a:pPr marL="898525" lvl="3" indent="-177800"/>
            <a:r>
              <a:rPr lang="en-GB"/>
              <a:t>AssetPayout</a:t>
            </a:r>
          </a:p>
          <a:p>
            <a:pPr marL="1076325" lvl="3" indent="-177800"/>
            <a:r>
              <a:rPr lang="en-GB"/>
              <a:t>PayerReceiver</a:t>
            </a:r>
          </a:p>
          <a:p>
            <a:pPr marL="1076325" lvl="3" indent="-177800"/>
            <a:r>
              <a:rPr lang="en-GB"/>
              <a:t>SecurityInformation</a:t>
            </a:r>
          </a:p>
          <a:p>
            <a:pPr marL="715963" lvl="1" indent="-177800"/>
            <a:r>
              <a:rPr lang="en-GB"/>
              <a:t>Collateral</a:t>
            </a:r>
          </a:p>
          <a:p>
            <a:pPr marL="892175" lvl="2" indent="-177800"/>
            <a:r>
              <a:rPr lang="en-GB"/>
              <a:t>CollateralPortfolio</a:t>
            </a:r>
          </a:p>
          <a:p>
            <a:pPr marL="1076325" lvl="3" indent="-177800"/>
            <a:r>
              <a:rPr lang="en-GB"/>
              <a:t>CollateralPosition</a:t>
            </a:r>
          </a:p>
          <a:p>
            <a:pPr marL="1252538" lvl="4" indent="-177800"/>
            <a:r>
              <a:rPr lang="en-GB"/>
              <a:t>Product</a:t>
            </a:r>
          </a:p>
          <a:p>
            <a:pPr marL="892175" lvl="2" indent="-177800"/>
            <a:r>
              <a:rPr lang="en-GB"/>
              <a:t>CollateralProvisions</a:t>
            </a:r>
          </a:p>
          <a:p>
            <a:pPr marL="1076325" lvl="3" indent="-177800"/>
            <a:r>
              <a:rPr lang="en-GB"/>
              <a:t>EligibleCollateral</a:t>
            </a:r>
          </a:p>
          <a:p>
            <a:pPr marL="1252538" lvl="4" indent="-177800"/>
            <a:r>
              <a:rPr lang="en-GB"/>
              <a:t>Treatment</a:t>
            </a:r>
          </a:p>
          <a:p>
            <a:r>
              <a:rPr lang="en-GB"/>
              <a:t>TradeLot</a:t>
            </a:r>
          </a:p>
          <a:p>
            <a:pPr lvl="1"/>
            <a:r>
              <a:rPr lang="en-GB"/>
              <a:t>PriceQuantity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553890-5AB5-C41E-3DED-4E02A7D7E3A2}"/>
              </a:ext>
            </a:extLst>
          </p:cNvPr>
          <p:cNvSpPr txBox="1">
            <a:spLocks/>
          </p:cNvSpPr>
          <p:nvPr/>
        </p:nvSpPr>
        <p:spPr>
          <a:xfrm>
            <a:off x="3780174" y="1864209"/>
            <a:ext cx="2851445" cy="126960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176213" indent="-176213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3A4A6A"/>
                </a:solidFill>
                <a:latin typeface="+mn-lt"/>
                <a:ea typeface="+mn-ea"/>
                <a:cs typeface="+mn-cs"/>
              </a:defRPr>
            </a:lvl1pPr>
            <a:lvl2pPr marL="360363" indent="-1841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3A4A6A"/>
                </a:solidFill>
                <a:latin typeface="+mn-lt"/>
                <a:ea typeface="+mn-ea"/>
                <a:cs typeface="+mn-cs"/>
              </a:defRPr>
            </a:lvl2pPr>
            <a:lvl3pPr marL="536575" indent="-17621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3A4A6A"/>
                </a:solidFill>
                <a:latin typeface="+mn-lt"/>
                <a:ea typeface="+mn-ea"/>
                <a:cs typeface="+mn-cs"/>
              </a:defRPr>
            </a:lvl3pPr>
            <a:lvl4pPr marL="720725" indent="-1841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3A4A6A"/>
                </a:solidFill>
                <a:latin typeface="+mn-lt"/>
                <a:ea typeface="+mn-ea"/>
                <a:cs typeface="+mn-cs"/>
              </a:defRPr>
            </a:lvl4pPr>
            <a:lvl5pPr marL="896938" indent="-17621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3A4A6A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200" b="1"/>
              <a:t>Current State</a:t>
            </a:r>
          </a:p>
          <a:p>
            <a:r>
              <a:rPr lang="en-GB" sz="1200"/>
              <a:t>Security</a:t>
            </a:r>
          </a:p>
          <a:p>
            <a:pPr lvl="1"/>
            <a:r>
              <a:rPr lang="en-GB" sz="1200"/>
              <a:t>Identifier</a:t>
            </a:r>
          </a:p>
          <a:p>
            <a:pPr marL="355600" lvl="1" indent="0">
              <a:buNone/>
            </a:pPr>
            <a:r>
              <a:rPr lang="en-GB" sz="1200" i="1"/>
              <a:t>Defines the details of the</a:t>
            </a:r>
            <a:br>
              <a:rPr lang="en-GB" sz="1200" i="1"/>
            </a:br>
            <a:r>
              <a:rPr lang="en-GB" sz="1200" i="1"/>
              <a:t>security being lent</a:t>
            </a:r>
          </a:p>
          <a:p>
            <a:pPr marL="176213" lvl="1" indent="0">
              <a:buNone/>
            </a:pPr>
            <a:endParaRPr lang="en-GB" sz="1200"/>
          </a:p>
          <a:p>
            <a:pPr lvl="1"/>
            <a:endParaRPr lang="en-GB" sz="120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E5A4520-D350-2F3D-749C-DD6C21582362}"/>
              </a:ext>
            </a:extLst>
          </p:cNvPr>
          <p:cNvSpPr txBox="1"/>
          <p:nvPr/>
        </p:nvSpPr>
        <p:spPr>
          <a:xfrm>
            <a:off x="3742949" y="722588"/>
            <a:ext cx="587156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7800" indent="-177800">
              <a:buFont typeface="Arial" panose="020B0604020202020204" pitchFamily="34" charset="0"/>
              <a:buChar char="•"/>
            </a:pPr>
            <a:r>
              <a:rPr lang="en-GB" sz="1400">
                <a:solidFill>
                  <a:srgbClr val="3A4A6A"/>
                </a:solidFill>
              </a:rPr>
              <a:t>Proposed model uses</a:t>
            </a:r>
          </a:p>
          <a:p>
            <a:pPr marL="355600" lvl="1" indent="-177800">
              <a:buFont typeface="Arial" panose="020B0604020202020204" pitchFamily="34" charset="0"/>
              <a:buChar char="•"/>
            </a:pPr>
            <a:r>
              <a:rPr lang="en-GB" sz="1400">
                <a:solidFill>
                  <a:srgbClr val="3A4A6A"/>
                </a:solidFill>
              </a:rPr>
              <a:t>EconomicTerms / AssetRatePayout </a:t>
            </a:r>
          </a:p>
          <a:p>
            <a:pPr marL="355600" lvl="1" indent="-177800">
              <a:buFont typeface="Arial" panose="020B0604020202020204" pitchFamily="34" charset="0"/>
              <a:buChar char="•"/>
            </a:pPr>
            <a:r>
              <a:rPr lang="en-GB" sz="1400">
                <a:solidFill>
                  <a:srgbClr val="3A4A6A"/>
                </a:solidFill>
              </a:rPr>
              <a:t>Collateral / TransferableProduct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1E6CA5B-D366-0801-AD3D-3395BA822DF6}"/>
              </a:ext>
            </a:extLst>
          </p:cNvPr>
          <p:cNvSpPr txBox="1">
            <a:spLocks/>
          </p:cNvSpPr>
          <p:nvPr/>
        </p:nvSpPr>
        <p:spPr>
          <a:xfrm>
            <a:off x="3780174" y="3816100"/>
            <a:ext cx="2851445" cy="231931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176213" indent="-176213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3A4A6A"/>
                </a:solidFill>
                <a:latin typeface="+mn-lt"/>
                <a:ea typeface="+mn-ea"/>
                <a:cs typeface="+mn-cs"/>
              </a:defRPr>
            </a:lvl1pPr>
            <a:lvl2pPr marL="360363" indent="-1841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3A4A6A"/>
                </a:solidFill>
                <a:latin typeface="+mn-lt"/>
                <a:ea typeface="+mn-ea"/>
                <a:cs typeface="+mn-cs"/>
              </a:defRPr>
            </a:lvl2pPr>
            <a:lvl3pPr marL="536575" indent="-17621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3A4A6A"/>
                </a:solidFill>
                <a:latin typeface="+mn-lt"/>
                <a:ea typeface="+mn-ea"/>
                <a:cs typeface="+mn-cs"/>
              </a:defRPr>
            </a:lvl3pPr>
            <a:lvl4pPr marL="720725" indent="-1841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3A4A6A"/>
                </a:solidFill>
                <a:latin typeface="+mn-lt"/>
                <a:ea typeface="+mn-ea"/>
                <a:cs typeface="+mn-cs"/>
              </a:defRPr>
            </a:lvl4pPr>
            <a:lvl5pPr marL="896938" indent="-17621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3A4A6A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200" b="1"/>
              <a:t>Current State</a:t>
            </a:r>
          </a:p>
          <a:p>
            <a:r>
              <a:rPr lang="en-GB" sz="1200"/>
              <a:t>Product</a:t>
            </a:r>
          </a:p>
          <a:p>
            <a:pPr lvl="1"/>
            <a:r>
              <a:rPr lang="en-GB" sz="1200"/>
              <a:t>ContractualProduct</a:t>
            </a:r>
          </a:p>
          <a:p>
            <a:pPr lvl="2"/>
            <a:r>
              <a:rPr lang="en-GB" sz="1200"/>
              <a:t>EconomicTerms</a:t>
            </a:r>
          </a:p>
          <a:p>
            <a:pPr lvl="3"/>
            <a:r>
              <a:rPr lang="en-GB" sz="1200"/>
              <a:t>Payout</a:t>
            </a:r>
          </a:p>
          <a:p>
            <a:pPr lvl="4"/>
            <a:r>
              <a:rPr lang="en-GB" sz="1200"/>
              <a:t>AssetPayout</a:t>
            </a:r>
          </a:p>
          <a:p>
            <a:pPr marL="1074738" lvl="4"/>
            <a:r>
              <a:rPr lang="en-GB" sz="1200"/>
              <a:t>SecurityInformation</a:t>
            </a:r>
          </a:p>
          <a:p>
            <a:pPr marL="1252538" lvl="4"/>
            <a:r>
              <a:rPr lang="en-GB" sz="1200"/>
              <a:t>Security</a:t>
            </a:r>
          </a:p>
          <a:p>
            <a:pPr marL="1438275" lvl="4"/>
            <a:r>
              <a:rPr lang="en-GB" sz="1200"/>
              <a:t>ProductIdentifier</a:t>
            </a:r>
          </a:p>
          <a:p>
            <a:pPr lvl="1"/>
            <a:endParaRPr lang="en-GB" sz="1200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95FBFE5E-B6BC-3E23-2425-CF15F21C8574}"/>
              </a:ext>
            </a:extLst>
          </p:cNvPr>
          <p:cNvCxnSpPr>
            <a:cxnSpLocks/>
            <a:endCxn id="5" idx="1"/>
          </p:cNvCxnSpPr>
          <p:nvPr/>
        </p:nvCxnSpPr>
        <p:spPr>
          <a:xfrm>
            <a:off x="2539014" y="4314548"/>
            <a:ext cx="1241160" cy="661208"/>
          </a:xfrm>
          <a:prstGeom prst="straightConnector1">
            <a:avLst/>
          </a:prstGeom>
          <a:ln w="57150">
            <a:solidFill>
              <a:schemeClr val="accent5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BFB47982-D347-FA67-0BA8-9544070890E3}"/>
              </a:ext>
            </a:extLst>
          </p:cNvPr>
          <p:cNvSpPr txBox="1"/>
          <p:nvPr/>
        </p:nvSpPr>
        <p:spPr>
          <a:xfrm>
            <a:off x="6937429" y="1815552"/>
            <a:ext cx="4958649" cy="20005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7800" indent="-177800">
              <a:buFont typeface="Arial" panose="020B0604020202020204" pitchFamily="34" charset="0"/>
              <a:buChar char="•"/>
            </a:pPr>
            <a:r>
              <a:rPr lang="en-US" sz="1400">
                <a:solidFill>
                  <a:srgbClr val="3A4A6A"/>
                </a:solidFill>
              </a:rPr>
              <a:t>Current Qualification logic:</a:t>
            </a:r>
          </a:p>
          <a:p>
            <a:endParaRPr lang="en-US" sz="1000">
              <a:solidFill>
                <a:srgbClr val="CC1598"/>
              </a:solidFill>
              <a:highlight>
                <a:srgbClr val="FFFFFF"/>
              </a:highlight>
              <a:latin typeface="Lucida Console" panose="020B0609040504020204" pitchFamily="49" charset="0"/>
            </a:endParaRPr>
          </a:p>
          <a:p>
            <a:r>
              <a:rPr lang="en-US" sz="1000" b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func</a:t>
            </a: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Qualify_SecuritiesFinance: </a:t>
            </a:r>
            <a:r>
              <a:rPr lang="en-US" sz="1000" b="0">
                <a:solidFill>
                  <a:srgbClr val="0096A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&lt;"Qualifies a product as generic Securities Finance; eg Securities Lending or Repurchase Agreement."&gt;</a:t>
            </a:r>
            <a:br>
              <a:rPr lang="en-US" sz="1000" b="0">
                <a:solidFill>
                  <a:srgbClr val="0096A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</a:b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...</a:t>
            </a:r>
            <a:b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</a:b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</a:t>
            </a:r>
            <a:r>
              <a:rPr lang="en-US" sz="1000" b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set</a:t>
            </a: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is_product:</a:t>
            </a:r>
            <a:b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</a:b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  economicTerms </a:t>
            </a:r>
            <a:r>
              <a:rPr lang="en-US" sz="1000" b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-&gt;</a:t>
            </a: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payout </a:t>
            </a:r>
            <a:r>
              <a:rPr lang="en-US" sz="1000" b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-&gt;</a:t>
            </a: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</a:t>
            </a:r>
            <a:r>
              <a:rPr lang="en-US" sz="1000" b="1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interestRatePayout</a:t>
            </a: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</a:t>
            </a:r>
            <a:r>
              <a:rPr lang="en-US" sz="1000" b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only</a:t>
            </a: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</a:t>
            </a:r>
            <a:r>
              <a:rPr lang="en-US" sz="1000" b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exists</a:t>
            </a:r>
            <a:br>
              <a:rPr lang="en-US" sz="1000" b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</a:b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  </a:t>
            </a:r>
            <a:r>
              <a:rPr lang="en-US" sz="1000" b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and</a:t>
            </a: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economicTerms </a:t>
            </a:r>
            <a:r>
              <a:rPr lang="en-US" sz="1000" b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-&gt;</a:t>
            </a: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payout </a:t>
            </a:r>
            <a:r>
              <a:rPr lang="en-US" sz="1000" b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-&gt;</a:t>
            </a: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</a:t>
            </a:r>
            <a:r>
              <a:rPr lang="en-US" sz="1000" b="1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interestRatePayout</a:t>
            </a: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</a:t>
            </a:r>
            <a:r>
              <a:rPr lang="en-US" sz="1000" b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count</a:t>
            </a: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</a:t>
            </a:r>
            <a:r>
              <a:rPr lang="en-US" sz="1000" b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=</a:t>
            </a: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</a:t>
            </a:r>
            <a:r>
              <a:rPr lang="en-US" sz="1000" b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1</a:t>
            </a:r>
            <a:br>
              <a:rPr lang="en-US" sz="1000" b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</a:br>
            <a:r>
              <a:rPr lang="en-US" sz="1000" b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</a:t>
            </a: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  </a:t>
            </a:r>
            <a:r>
              <a:rPr lang="en-US" sz="1000" b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and</a:t>
            </a: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economicTerms </a:t>
            </a:r>
            <a:r>
              <a:rPr lang="en-US" sz="1000" b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-&gt;</a:t>
            </a: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collateral </a:t>
            </a:r>
            <a:r>
              <a:rPr lang="en-US" sz="1000" b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-&gt;</a:t>
            </a: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</a:t>
            </a:r>
            <a:r>
              <a:rPr lang="en-US" sz="1000" b="1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collateralPortfolio</a:t>
            </a: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</a:t>
            </a:r>
            <a:r>
              <a:rPr lang="en-US" sz="1000" b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-&gt;</a:t>
            </a: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</a:t>
            </a:r>
            <a:r>
              <a:rPr lang="en-US" sz="1000">
                <a:solidFill>
                  <a:srgbClr val="0D0D0D"/>
                </a:solidFill>
                <a:highlight>
                  <a:srgbClr val="FFFFFF"/>
                </a:highlight>
                <a:latin typeface="Lucida Console" panose="020B0609040504020204" pitchFamily="49" charset="0"/>
              </a:rPr>
              <a:t>   </a:t>
            </a:r>
          </a:p>
          <a:p>
            <a:r>
              <a:rPr lang="en-US" sz="1000" b="1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      collateralPosition</a:t>
            </a: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</a:t>
            </a:r>
            <a:r>
              <a:rPr lang="en-US" sz="1000" b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-&gt;</a:t>
            </a: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product </a:t>
            </a:r>
            <a:r>
              <a:rPr lang="en-US" sz="1000" b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-&gt;</a:t>
            </a: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contractualProduct </a:t>
            </a:r>
            <a:r>
              <a:rPr lang="en-US" sz="1000" b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-&gt;</a:t>
            </a: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  </a:t>
            </a:r>
          </a:p>
          <a:p>
            <a:r>
              <a:rPr lang="en-US" sz="1000">
                <a:solidFill>
                  <a:srgbClr val="0D0D0D"/>
                </a:solidFill>
                <a:highlight>
                  <a:srgbClr val="FFFFFF"/>
                </a:highlight>
                <a:latin typeface="Lucida Console" panose="020B0609040504020204" pitchFamily="49" charset="0"/>
              </a:rPr>
              <a:t>       </a:t>
            </a: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economicTerms </a:t>
            </a:r>
            <a:r>
              <a:rPr lang="en-US" sz="1000" b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-&gt;</a:t>
            </a: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payout </a:t>
            </a:r>
            <a:r>
              <a:rPr lang="en-US" sz="1000" b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-&gt;</a:t>
            </a: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</a:t>
            </a:r>
            <a:r>
              <a:rPr lang="en-US" sz="1000" b="1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assetPayout</a:t>
            </a: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</a:t>
            </a:r>
            <a:r>
              <a:rPr lang="en-US" sz="1000" b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only</a:t>
            </a:r>
            <a:r>
              <a:rPr lang="en-US" sz="1000" b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 </a:t>
            </a:r>
            <a:r>
              <a:rPr lang="en-US" sz="1000" b="0">
                <a:solidFill>
                  <a:srgbClr val="CC1598"/>
                </a:solidFill>
                <a:effectLst/>
                <a:highlight>
                  <a:srgbClr val="FFFFFF"/>
                </a:highlight>
                <a:latin typeface="Lucida Console" panose="020B0609040504020204" pitchFamily="49" charset="0"/>
              </a:rPr>
              <a:t>exists</a:t>
            </a:r>
            <a:endParaRPr lang="en-GB" sz="100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B7873EC-EB15-B6F6-27FC-05CBEE6382BA}"/>
              </a:ext>
            </a:extLst>
          </p:cNvPr>
          <p:cNvSpPr txBox="1">
            <a:spLocks/>
          </p:cNvSpPr>
          <p:nvPr/>
        </p:nvSpPr>
        <p:spPr>
          <a:xfrm>
            <a:off x="3780174" y="3816100"/>
            <a:ext cx="2851445" cy="253143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defPPr>
              <a:defRPr lang="en-U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200" b="1">
                <a:solidFill>
                  <a:srgbClr val="3A4A6A"/>
                </a:solidFill>
              </a:defRPr>
            </a:lvl1pPr>
            <a:lvl2pPr marL="360363" lvl="1" indent="-1841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>
                <a:solidFill>
                  <a:srgbClr val="3A4A6A"/>
                </a:solidFill>
              </a:defRPr>
            </a:lvl2pPr>
            <a:lvl3pPr marL="536575" lvl="2" indent="-1762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>
                <a:solidFill>
                  <a:srgbClr val="3A4A6A"/>
                </a:solidFill>
              </a:defRPr>
            </a:lvl3pPr>
            <a:lvl4pPr marL="720725" lvl="3" indent="-1841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>
                <a:solidFill>
                  <a:srgbClr val="3A4A6A"/>
                </a:solidFill>
              </a:defRPr>
            </a:lvl4pPr>
            <a:lvl5pPr marL="896938" indent="-1762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3A4A6A"/>
                </a:solidFill>
              </a:defRPr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GB"/>
              <a:t>Refactored State</a:t>
            </a:r>
          </a:p>
          <a:p>
            <a:r>
              <a:rPr lang="en-GB"/>
              <a:t>Cash Collateral</a:t>
            </a:r>
          </a:p>
          <a:p>
            <a:pPr lvl="1"/>
            <a:r>
              <a:rPr lang="en-GB"/>
              <a:t>TransferableProduct</a:t>
            </a:r>
          </a:p>
          <a:p>
            <a:pPr lvl="2"/>
            <a:r>
              <a:rPr lang="en-GB"/>
              <a:t>Cash</a:t>
            </a:r>
          </a:p>
          <a:p>
            <a:pPr lvl="3"/>
            <a:r>
              <a:rPr lang="en-GB"/>
              <a:t>Currency</a:t>
            </a:r>
          </a:p>
          <a:p>
            <a:pPr marL="536575" lvl="3" indent="0">
              <a:buNone/>
            </a:pPr>
            <a:r>
              <a:rPr lang="en-GB" b="1" i="1"/>
              <a:t>OR</a:t>
            </a:r>
          </a:p>
          <a:p>
            <a:r>
              <a:rPr lang="en-GB"/>
              <a:t>Security Collateral</a:t>
            </a:r>
          </a:p>
          <a:p>
            <a:pPr lvl="1"/>
            <a:r>
              <a:rPr lang="en-GB"/>
              <a:t>TransferableProduct</a:t>
            </a:r>
          </a:p>
          <a:p>
            <a:pPr lvl="2"/>
            <a:r>
              <a:rPr lang="en-GB"/>
              <a:t>Security</a:t>
            </a:r>
          </a:p>
          <a:p>
            <a:pPr lvl="3"/>
            <a:r>
              <a:rPr lang="en-GB"/>
              <a:t>Identifier</a:t>
            </a:r>
          </a:p>
          <a:p>
            <a:pPr lvl="1"/>
            <a:endParaRPr lang="en-GB"/>
          </a:p>
          <a:p>
            <a:pPr lvl="1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82846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944294-52DB-E1D1-1AFD-EF96E6B92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Qualification: next steps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875EB6-F335-9325-2116-7EF80D51E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</a:t>
            </a:r>
            <a:fld id="{BF689438-0CE8-CD40-AC3D-D8BB5199B61A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B849F4F4-A441-AEA5-E5C0-F8AE7CD0B6BF}"/>
              </a:ext>
            </a:extLst>
          </p:cNvPr>
          <p:cNvSpPr txBox="1">
            <a:spLocks/>
          </p:cNvSpPr>
          <p:nvPr/>
        </p:nvSpPr>
        <p:spPr>
          <a:xfrm>
            <a:off x="393107" y="702745"/>
            <a:ext cx="11335587" cy="582234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6213" indent="-176213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3A4A6A"/>
                </a:solidFill>
                <a:latin typeface="+mn-lt"/>
                <a:ea typeface="+mn-ea"/>
                <a:cs typeface="+mn-cs"/>
              </a:defRPr>
            </a:lvl1pPr>
            <a:lvl2pPr marL="360363" indent="-1841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3A4A6A"/>
                </a:solidFill>
                <a:latin typeface="+mn-lt"/>
                <a:ea typeface="+mn-ea"/>
                <a:cs typeface="+mn-cs"/>
              </a:defRPr>
            </a:lvl2pPr>
            <a:lvl3pPr marL="536575" indent="-17621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3A4A6A"/>
                </a:solidFill>
                <a:latin typeface="+mn-lt"/>
                <a:ea typeface="+mn-ea"/>
                <a:cs typeface="+mn-cs"/>
              </a:defRPr>
            </a:lvl3pPr>
            <a:lvl4pPr marL="720725" indent="-1841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3A4A6A"/>
                </a:solidFill>
                <a:latin typeface="+mn-lt"/>
                <a:ea typeface="+mn-ea"/>
                <a:cs typeface="+mn-cs"/>
              </a:defRPr>
            </a:lvl4pPr>
            <a:lvl5pPr marL="896938" indent="-17621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3A4A6A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b="1"/>
          </a:p>
          <a:p>
            <a:pPr marL="0" indent="0">
              <a:buNone/>
            </a:pPr>
            <a:r>
              <a:rPr lang="en-GB" b="1"/>
              <a:t>Propose:</a:t>
            </a:r>
          </a:p>
          <a:p>
            <a:r>
              <a:rPr lang="en-GB"/>
              <a:t>Get clarity and samples of current modelling</a:t>
            </a:r>
          </a:p>
          <a:p>
            <a:r>
              <a:rPr lang="en-GB"/>
              <a:t>Refactor to Transferable Product approach</a:t>
            </a:r>
          </a:p>
          <a:p>
            <a:r>
              <a:rPr lang="en-GB"/>
              <a:t>Identify additional attributes to differentiate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4DB898A-F10A-ADEA-0EC9-67C5DF4762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9495112"/>
              </p:ext>
            </p:extLst>
          </p:nvPr>
        </p:nvGraphicFramePr>
        <p:xfrm>
          <a:off x="430100" y="3137468"/>
          <a:ext cx="2736864" cy="18720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368432">
                  <a:extLst>
                    <a:ext uri="{9D8B030D-6E8A-4147-A177-3AD203B41FA5}">
                      <a16:colId xmlns:a16="http://schemas.microsoft.com/office/drawing/2014/main" val="1397165272"/>
                    </a:ext>
                  </a:extLst>
                </a:gridCol>
                <a:gridCol w="1368432">
                  <a:extLst>
                    <a:ext uri="{9D8B030D-6E8A-4147-A177-3AD203B41FA5}">
                      <a16:colId xmlns:a16="http://schemas.microsoft.com/office/drawing/2014/main" val="621988823"/>
                    </a:ext>
                  </a:extLst>
                </a:gridCol>
              </a:tblGrid>
              <a:tr h="468000">
                <a:tc>
                  <a:txBody>
                    <a:bodyPr/>
                    <a:lstStyle/>
                    <a:p>
                      <a:r>
                        <a:rPr lang="en-GB" sz="1200"/>
                        <a:t>Business Product</a:t>
                      </a: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/>
                        <a:t>Taxonomy</a:t>
                      </a: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5294691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r>
                        <a:rPr lang="en-GB" sz="1200"/>
                        <a:t>Security Lending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200"/>
                        <a:t>ISLA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65623858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r>
                        <a:rPr lang="en-GB" sz="1200"/>
                        <a:t>Repo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200"/>
                        <a:t>ICMA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28416706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r>
                        <a:rPr lang="en-GB" sz="1200"/>
                        <a:t>BuyBack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200"/>
                        <a:t>ICMA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63346404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96D2A2EE-F74F-15BE-CB78-FD88DD040F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0367831"/>
              </p:ext>
            </p:extLst>
          </p:nvPr>
        </p:nvGraphicFramePr>
        <p:xfrm>
          <a:off x="3342533" y="3141118"/>
          <a:ext cx="4105296" cy="18869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432">
                  <a:extLst>
                    <a:ext uri="{9D8B030D-6E8A-4147-A177-3AD203B41FA5}">
                      <a16:colId xmlns:a16="http://schemas.microsoft.com/office/drawing/2014/main" val="2507927902"/>
                    </a:ext>
                  </a:extLst>
                </a:gridCol>
                <a:gridCol w="1368432">
                  <a:extLst>
                    <a:ext uri="{9D8B030D-6E8A-4147-A177-3AD203B41FA5}">
                      <a16:colId xmlns:a16="http://schemas.microsoft.com/office/drawing/2014/main" val="3385350783"/>
                    </a:ext>
                  </a:extLst>
                </a:gridCol>
                <a:gridCol w="1368432">
                  <a:extLst>
                    <a:ext uri="{9D8B030D-6E8A-4147-A177-3AD203B41FA5}">
                      <a16:colId xmlns:a16="http://schemas.microsoft.com/office/drawing/2014/main" val="495851266"/>
                    </a:ext>
                  </a:extLst>
                </a:gridCol>
              </a:tblGrid>
              <a:tr h="442254">
                <a:tc>
                  <a:txBody>
                    <a:bodyPr/>
                    <a:lstStyle/>
                    <a:p>
                      <a:r>
                        <a:rPr lang="en-GB" sz="1200"/>
                        <a:t>Economic Terms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/>
                        <a:t>Collateral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/>
                        <a:t>Qualification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5294691"/>
                  </a:ext>
                </a:extLst>
              </a:tr>
              <a:tr h="442254">
                <a:tc>
                  <a:txBody>
                    <a:bodyPr/>
                    <a:lstStyle/>
                    <a:p>
                      <a:r>
                        <a:rPr lang="en-GB" sz="1200"/>
                        <a:t>Asset Payout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200"/>
                        <a:t>Asset Payout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200"/>
                        <a:t>fails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65623858"/>
                  </a:ext>
                </a:extLst>
              </a:tr>
              <a:tr h="545239">
                <a:tc>
                  <a:txBody>
                    <a:bodyPr/>
                    <a:lstStyle/>
                    <a:p>
                      <a:r>
                        <a:rPr lang="en-GB" sz="1200"/>
                        <a:t>InterestRate Payout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/>
                        <a:t>Asset Payout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200"/>
                        <a:t>Securities</a:t>
                      </a:r>
                    </a:p>
                    <a:p>
                      <a:r>
                        <a:rPr lang="en-GB" sz="1200"/>
                        <a:t>Financing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28416706"/>
                  </a:ext>
                </a:extLst>
              </a:tr>
              <a:tr h="44225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/>
                        <a:t>InterestRate Payout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/>
                        <a:t>Asset Payout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200"/>
                        <a:t>Securities</a:t>
                      </a:r>
                    </a:p>
                    <a:p>
                      <a:r>
                        <a:rPr lang="en-GB" sz="1200"/>
                        <a:t>Financing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63346404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B3773780-9706-4199-2B26-87C6A7BF37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5053856"/>
              </p:ext>
            </p:extLst>
          </p:nvPr>
        </p:nvGraphicFramePr>
        <p:xfrm>
          <a:off x="7623398" y="3137468"/>
          <a:ext cx="4105296" cy="187200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368432">
                  <a:extLst>
                    <a:ext uri="{9D8B030D-6E8A-4147-A177-3AD203B41FA5}">
                      <a16:colId xmlns:a16="http://schemas.microsoft.com/office/drawing/2014/main" val="317036303"/>
                    </a:ext>
                  </a:extLst>
                </a:gridCol>
                <a:gridCol w="1368432">
                  <a:extLst>
                    <a:ext uri="{9D8B030D-6E8A-4147-A177-3AD203B41FA5}">
                      <a16:colId xmlns:a16="http://schemas.microsoft.com/office/drawing/2014/main" val="1234343490"/>
                    </a:ext>
                  </a:extLst>
                </a:gridCol>
                <a:gridCol w="1368432">
                  <a:extLst>
                    <a:ext uri="{9D8B030D-6E8A-4147-A177-3AD203B41FA5}">
                      <a16:colId xmlns:a16="http://schemas.microsoft.com/office/drawing/2014/main" val="3078834195"/>
                    </a:ext>
                  </a:extLst>
                </a:gridCol>
              </a:tblGrid>
              <a:tr h="405011">
                <a:tc>
                  <a:txBody>
                    <a:bodyPr/>
                    <a:lstStyle/>
                    <a:p>
                      <a:r>
                        <a:rPr lang="en-GB" sz="1200"/>
                        <a:t>Economic Terms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/>
                        <a:t>Collateral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/>
                        <a:t>Qualification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5294691"/>
                  </a:ext>
                </a:extLst>
              </a:tr>
              <a:tr h="499328">
                <a:tc>
                  <a:txBody>
                    <a:bodyPr/>
                    <a:lstStyle/>
                    <a:p>
                      <a:pPr algn="l"/>
                      <a:r>
                        <a:rPr lang="en-GB" sz="1200"/>
                        <a:t>Asset Payout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/>
                        <a:t>Transferable Product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/>
                        <a:t>Lending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65623858"/>
                  </a:ext>
                </a:extLst>
              </a:tr>
              <a:tr h="483831">
                <a:tc>
                  <a:txBody>
                    <a:bodyPr/>
                    <a:lstStyle/>
                    <a:p>
                      <a:pPr algn="l"/>
                      <a:r>
                        <a:rPr lang="en-GB" sz="1200"/>
                        <a:t>InterestRate Payout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/>
                        <a:t>Transferable Product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/>
                        <a:t>Repo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28416706"/>
                  </a:ext>
                </a:extLst>
              </a:tr>
              <a:tr h="4838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/>
                        <a:t>InterestRate Payout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/>
                        <a:t>Transferable Product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/>
                        <a:t>Repo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63346404"/>
                  </a:ext>
                </a:extLst>
              </a:tr>
            </a:tbl>
          </a:graphicData>
        </a:graphic>
      </p:graphicFrame>
      <p:sp>
        <p:nvSpPr>
          <p:cNvPr id="13" name="Rectangle 12">
            <a:extLst>
              <a:ext uri="{FF2B5EF4-FFF2-40B4-BE49-F238E27FC236}">
                <a16:creationId xmlns:a16="http://schemas.microsoft.com/office/drawing/2014/main" id="{43691908-37C3-4A23-639B-EA4C80B48474}"/>
              </a:ext>
            </a:extLst>
          </p:cNvPr>
          <p:cNvSpPr/>
          <p:nvPr/>
        </p:nvSpPr>
        <p:spPr>
          <a:xfrm>
            <a:off x="3342533" y="2663303"/>
            <a:ext cx="4105296" cy="34261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/>
              <a:t>Current State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379AF57-C48A-1CA7-3358-11FD69537798}"/>
              </a:ext>
            </a:extLst>
          </p:cNvPr>
          <p:cNvSpPr/>
          <p:nvPr/>
        </p:nvSpPr>
        <p:spPr>
          <a:xfrm>
            <a:off x="7623398" y="2663303"/>
            <a:ext cx="4105296" cy="342618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/>
              <a:t>Refactored State</a:t>
            </a:r>
          </a:p>
        </p:txBody>
      </p:sp>
    </p:spTree>
    <p:extLst>
      <p:ext uri="{BB962C8B-B14F-4D97-AF65-F5344CB8AC3E}">
        <p14:creationId xmlns:p14="http://schemas.microsoft.com/office/powerpoint/2010/main" val="25538578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CAD2B-BAC1-0158-56D9-819B9D8BA8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Development Contribution for Asset Refactoring:  Phase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AB426F-A328-3535-6198-3FDF62587F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6494" y="675118"/>
            <a:ext cx="11382200" cy="5751319"/>
          </a:xfrm>
        </p:spPr>
        <p:txBody>
          <a:bodyPr/>
          <a:lstStyle/>
          <a:p>
            <a:pPr marL="0" indent="0">
              <a:spcBef>
                <a:spcPts val="600"/>
              </a:spcBef>
              <a:buNone/>
            </a:pPr>
            <a:endParaRPr lang="en-GB" b="1"/>
          </a:p>
          <a:p>
            <a:pPr marL="0" indent="0">
              <a:spcBef>
                <a:spcPts val="600"/>
              </a:spcBef>
              <a:buNone/>
            </a:pPr>
            <a:r>
              <a:rPr lang="en-GB" b="1"/>
              <a:t>Scope of Phase 1</a:t>
            </a:r>
          </a:p>
          <a:p>
            <a:pPr>
              <a:spcBef>
                <a:spcPts val="600"/>
              </a:spcBef>
            </a:pPr>
            <a:r>
              <a:rPr lang="en-GB"/>
              <a:t>Asset	</a:t>
            </a:r>
          </a:p>
          <a:p>
            <a:pPr>
              <a:spcBef>
                <a:spcPts val="600"/>
              </a:spcBef>
            </a:pPr>
            <a:r>
              <a:rPr lang="en-GB"/>
              <a:t>Index		 </a:t>
            </a:r>
          </a:p>
          <a:p>
            <a:pPr>
              <a:spcBef>
                <a:spcPts val="600"/>
              </a:spcBef>
            </a:pPr>
            <a:r>
              <a:rPr lang="en-GB"/>
              <a:t>Identifier	</a:t>
            </a:r>
          </a:p>
          <a:p>
            <a:pPr>
              <a:spcBef>
                <a:spcPts val="600"/>
              </a:spcBef>
            </a:pPr>
            <a:r>
              <a:rPr lang="en-GB"/>
              <a:t>Transfer</a:t>
            </a:r>
          </a:p>
          <a:p>
            <a:pPr>
              <a:spcBef>
                <a:spcPts val="600"/>
              </a:spcBef>
            </a:pPr>
            <a:r>
              <a:rPr lang="en-GB"/>
              <a:t>TransferableProduct</a:t>
            </a:r>
          </a:p>
          <a:p>
            <a:pPr>
              <a:spcBef>
                <a:spcPts val="600"/>
              </a:spcBef>
            </a:pPr>
            <a:r>
              <a:rPr lang="en-GB"/>
              <a:t>SettlementCommitment</a:t>
            </a:r>
          </a:p>
          <a:p>
            <a:pPr>
              <a:spcBef>
                <a:spcPts val="600"/>
              </a:spcBef>
            </a:pPr>
            <a:endParaRPr lang="en-GB"/>
          </a:p>
          <a:p>
            <a:pPr>
              <a:spcBef>
                <a:spcPts val="600"/>
              </a:spcBef>
            </a:pPr>
            <a:r>
              <a:rPr lang="en-GB"/>
              <a:t>Changes for the above scope have been completed in Rosetta using the new Rune DSL enhancements.</a:t>
            </a:r>
          </a:p>
          <a:p>
            <a:pPr>
              <a:spcBef>
                <a:spcPts val="600"/>
              </a:spcBef>
            </a:pPr>
            <a:r>
              <a:rPr lang="en-GB"/>
              <a:t>Rune DSL pending review with the Technical Architecture Review Group.</a:t>
            </a:r>
          </a:p>
          <a:p>
            <a:pPr>
              <a:spcBef>
                <a:spcPts val="600"/>
              </a:spcBef>
            </a:pPr>
            <a:endParaRPr lang="en-GB"/>
          </a:p>
          <a:p>
            <a:pPr>
              <a:spcBef>
                <a:spcPts val="600"/>
              </a:spcBef>
            </a:pPr>
            <a:r>
              <a:rPr lang="en-GB"/>
              <a:t>Contribution details:</a:t>
            </a:r>
          </a:p>
          <a:p>
            <a:pPr lvl="1">
              <a:spcBef>
                <a:spcPts val="600"/>
              </a:spcBef>
            </a:pPr>
            <a:r>
              <a:rPr lang="en-GB"/>
              <a:t>Rosetta:  “lionel smith-gordon Phase1 of ARTForce”</a:t>
            </a:r>
            <a:br>
              <a:rPr lang="en-GB"/>
            </a:br>
            <a:r>
              <a:rPr lang="en-GB"/>
              <a:t>this contribution will show errors where Choice is used</a:t>
            </a:r>
          </a:p>
          <a:p>
            <a:pPr lvl="1">
              <a:spcBef>
                <a:spcPts val="600"/>
              </a:spcBef>
            </a:pPr>
            <a:r>
              <a:rPr lang="en-GB"/>
              <a:t>PR:  </a:t>
            </a:r>
            <a:r>
              <a:rPr lang="en-GB">
                <a:hlinkClick r:id="rId2"/>
              </a:rPr>
              <a:t>https://github.com/finos/common-domain-model/pull/2997</a:t>
            </a:r>
            <a:endParaRPr lang="en-GB"/>
          </a:p>
          <a:p>
            <a:pPr>
              <a:spcBef>
                <a:spcPts val="600"/>
              </a:spcBef>
            </a:pPr>
            <a:endParaRPr lang="en-GB"/>
          </a:p>
          <a:p>
            <a:pPr>
              <a:spcBef>
                <a:spcPts val="600"/>
              </a:spcBef>
            </a:pPr>
            <a:endParaRPr lang="en-GB"/>
          </a:p>
          <a:p>
            <a:pPr lvl="1">
              <a:spcBef>
                <a:spcPts val="600"/>
              </a:spcBef>
            </a:pPr>
            <a:endParaRPr lang="en-GB"/>
          </a:p>
          <a:p>
            <a:pPr marL="0" indent="0">
              <a:spcBef>
                <a:spcPts val="600"/>
              </a:spcBef>
              <a:buNone/>
            </a:pPr>
            <a:endParaRPr lang="en-GB"/>
          </a:p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9ECC1E-9E96-8547-2F24-CC835F3D8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</a:t>
            </a:r>
            <a:fld id="{BF689438-0CE8-CD40-AC3D-D8BB5199B61A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2761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0be556b-07be-406f-b6a0-42029f950c34" xsi:nil="true"/>
    <lcf76f155ced4ddcb4097134ff3c332f xmlns="c447c792-83e2-45dd-ac7e-1702c34990c0">
      <Terms xmlns="http://schemas.microsoft.com/office/infopath/2007/PartnerControls"/>
    </lcf76f155ced4ddcb4097134ff3c332f>
    <SharedWithUsers xmlns="00be556b-07be-406f-b6a0-42029f950c34">
      <UserInfo>
        <DisplayName>Lionel Smith-Gordon</DisplayName>
        <AccountId>571</AccountId>
        <AccountType/>
      </UserInfo>
      <UserInfo>
        <DisplayName>Lionel Smith-Gordon</DisplayName>
        <AccountId>589</AccountId>
        <AccountType/>
      </UserInfo>
      <UserInfo>
        <DisplayName>Leo Labeis</DisplayName>
        <AccountId>11</AccountId>
        <AccountType/>
      </UserInfo>
      <UserInfo>
        <DisplayName>Hugo Hills</DisplayName>
        <AccountId>20</AccountId>
        <AccountType/>
      </UserInfo>
      <UserInfo>
        <DisplayName>Simon Cockx</DisplayName>
        <AccountId>524</AccountId>
        <AccountType/>
      </UserInfo>
      <UserInfo>
        <DisplayName>Minesh Patel</DisplayName>
        <AccountId>19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97A35441192504E941916A6BB7CAB60" ma:contentTypeVersion="18" ma:contentTypeDescription="Create a new document." ma:contentTypeScope="" ma:versionID="9d5642e2e5d9a1db5aa1ec2cd007cf72">
  <xsd:schema xmlns:xsd="http://www.w3.org/2001/XMLSchema" xmlns:xs="http://www.w3.org/2001/XMLSchema" xmlns:p="http://schemas.microsoft.com/office/2006/metadata/properties" xmlns:ns2="c447c792-83e2-45dd-ac7e-1702c34990c0" xmlns:ns3="00be556b-07be-406f-b6a0-42029f950c34" targetNamespace="http://schemas.microsoft.com/office/2006/metadata/properties" ma:root="true" ma:fieldsID="84ff2ce93eca1962f2cb0e3d986edde0" ns2:_="" ns3:_="">
    <xsd:import namespace="c447c792-83e2-45dd-ac7e-1702c34990c0"/>
    <xsd:import namespace="00be556b-07be-406f-b6a0-42029f950c3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47c792-83e2-45dd-ac7e-1702c34990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57f26cd1-54e8-4988-9c8a-88507d19a8d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be556b-07be-406f-b6a0-42029f950c34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efcda107-6db4-485d-b4c8-2411fe9ed099}" ma:internalName="TaxCatchAll" ma:showField="CatchAllData" ma:web="00be556b-07be-406f-b6a0-42029f950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426F0FF-69F7-4DAB-962B-83F74312FC0C}">
  <ds:schemaRefs>
    <ds:schemaRef ds:uri="http://purl.org/dc/terms/"/>
    <ds:schemaRef ds:uri="http://www.w3.org/XML/1998/namespace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00be556b-07be-406f-b6a0-42029f950c34"/>
    <ds:schemaRef ds:uri="c447c792-83e2-45dd-ac7e-1702c34990c0"/>
    <ds:schemaRef ds:uri="http://schemas.microsoft.com/office/2006/metadata/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047BAF8B-F9D2-48C0-B409-DF7A80D8240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A65D741-6703-44CB-A5FE-5540034C97BC}">
  <ds:schemaRefs>
    <ds:schemaRef ds:uri="00be556b-07be-406f-b6a0-42029f950c34"/>
    <ds:schemaRef ds:uri="c447c792-83e2-45dd-ac7e-1702c34990c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761</TotalTime>
  <Words>4704</Words>
  <Application>Microsoft Office PowerPoint</Application>
  <PresentationFormat>Widescreen</PresentationFormat>
  <Paragraphs>843</Paragraphs>
  <Slides>24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Aptos Narrow</vt:lpstr>
      <vt:lpstr>Arial</vt:lpstr>
      <vt:lpstr>Calibri</vt:lpstr>
      <vt:lpstr>Courier New</vt:lpstr>
      <vt:lpstr>Lucida Console</vt:lpstr>
      <vt:lpstr>Office Theme</vt:lpstr>
      <vt:lpstr>PowerPoint Presentation</vt:lpstr>
      <vt:lpstr>Progress Tracker &amp; Agenda</vt:lpstr>
      <vt:lpstr>Product Qualification</vt:lpstr>
      <vt:lpstr>Current: Security Repo Qualification</vt:lpstr>
      <vt:lpstr>Proposed: Security Repo Qualification</vt:lpstr>
      <vt:lpstr>Current: Security Lending Qualification</vt:lpstr>
      <vt:lpstr>Proposed: Security Lending Qualification</vt:lpstr>
      <vt:lpstr>Qualification: next steps</vt:lpstr>
      <vt:lpstr>Development Contribution for Asset Refactoring:  Phase 1</vt:lpstr>
      <vt:lpstr>Release for Asset Refactoring:  Phase 1  – updated </vt:lpstr>
      <vt:lpstr>Release for Asset Refactoring:  Phase 1  – updated </vt:lpstr>
      <vt:lpstr>Release for Asset Refactoring:  Phase 1  – no changes </vt:lpstr>
      <vt:lpstr>Example of SettlementCommitment for a Cash FX Trade</vt:lpstr>
      <vt:lpstr>Example of an FX Option using the Option Payout structure and refactored Asset underlier</vt:lpstr>
      <vt:lpstr>Development Release for Asset Refactoring:  Phase 2 – provisional </vt:lpstr>
      <vt:lpstr>Development Release for Asset Refactoring:  Phase 3 – provisional </vt:lpstr>
      <vt:lpstr>Development Release for Asset Refactoring:  Additional Work</vt:lpstr>
      <vt:lpstr>Outstanding Topics to be Addressed</vt:lpstr>
      <vt:lpstr>Additional Topics – Out of Scope </vt:lpstr>
      <vt:lpstr>PowerPoint Presentation</vt:lpstr>
      <vt:lpstr>Enhancement to One-Of construct – Requirements </vt:lpstr>
      <vt:lpstr>Enhancement to One-Of construct – Design </vt:lpstr>
      <vt:lpstr>Mark to Market on Progress</vt:lpstr>
      <vt:lpstr>Status of Related Issues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Leo Labeis</dc:creator>
  <cp:lastModifiedBy>Lionel Smith-Gordon</cp:lastModifiedBy>
  <cp:revision>2</cp:revision>
  <dcterms:created xsi:type="dcterms:W3CDTF">2023-03-16T16:18:28Z</dcterms:created>
  <dcterms:modified xsi:type="dcterms:W3CDTF">2024-06-20T11:19:08Z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0x010100F97A35441192504E941916A6BB7CAB60</vt:lpwstr>
  </property>
  <property fmtid="{D5CDD505-2E9C-101B-9397-08002B2CF9AE}" pid="3" name="MediaServiceImageTags">
    <vt:lpwstr/>
  </property>
</Properties>
</file>