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97" r:id="rId2"/>
    <p:sldId id="258" r:id="rId3"/>
    <p:sldId id="317" r:id="rId4"/>
    <p:sldId id="301" r:id="rId5"/>
    <p:sldId id="321" r:id="rId6"/>
    <p:sldId id="315" r:id="rId7"/>
    <p:sldId id="268" r:id="rId8"/>
    <p:sldId id="31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20"/>
  </p:normalViewPr>
  <p:slideViewPr>
    <p:cSldViewPr snapToGrid="0" snapToObjects="1">
      <p:cViewPr varScale="1">
        <p:scale>
          <a:sx n="103" d="100"/>
          <a:sy n="103" d="100"/>
        </p:scale>
        <p:origin x="8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060C21-30E4-8645-9F01-3C729BBC1C64}" type="datetimeFigureOut">
              <a:rPr lang="en-US" smtClean="0"/>
              <a:t>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C3EA4-519E-064C-810F-B19E32C7519A}" type="slidenum">
              <a:rPr lang="en-US" smtClean="0"/>
              <a:t>‹#›</a:t>
            </a:fld>
            <a:endParaRPr lang="en-US"/>
          </a:p>
        </p:txBody>
      </p:sp>
    </p:spTree>
    <p:extLst>
      <p:ext uri="{BB962C8B-B14F-4D97-AF65-F5344CB8AC3E}">
        <p14:creationId xmlns:p14="http://schemas.microsoft.com/office/powerpoint/2010/main" val="2865848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E3E02-061F-AA49-A010-91E07F9FB1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2D449F-D31C-8F4C-ABFA-F5FA3CEBCE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7B8A06-E6CD-F54B-8BBA-55D5C1F6994D}"/>
              </a:ext>
            </a:extLst>
          </p:cNvPr>
          <p:cNvSpPr>
            <a:spLocks noGrp="1"/>
          </p:cNvSpPr>
          <p:nvPr>
            <p:ph type="dt" sz="half" idx="10"/>
          </p:nvPr>
        </p:nvSpPr>
        <p:spPr/>
        <p:txBody>
          <a:bodyPr/>
          <a:lstStyle/>
          <a:p>
            <a:fld id="{09FB75BE-AD73-AA45-894C-80CC20996FE4}" type="datetime1">
              <a:rPr lang="en-US" smtClean="0"/>
              <a:t>9/20/21</a:t>
            </a:fld>
            <a:endParaRPr lang="en-US"/>
          </a:p>
        </p:txBody>
      </p:sp>
      <p:sp>
        <p:nvSpPr>
          <p:cNvPr id="5" name="Footer Placeholder 4">
            <a:extLst>
              <a:ext uri="{FF2B5EF4-FFF2-40B4-BE49-F238E27FC236}">
                <a16:creationId xmlns:a16="http://schemas.microsoft.com/office/drawing/2014/main" id="{256AAE58-E51F-654A-97BE-CB7B07D42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0AC205-C456-E145-9295-B852C58B2704}"/>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2759967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8AEC8-713A-DA49-8502-21844405AE8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6C9906B-E36A-1E4B-8573-0C18A4163A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804C2D-45A8-CA4F-8F9E-221015E36F65}"/>
              </a:ext>
            </a:extLst>
          </p:cNvPr>
          <p:cNvSpPr>
            <a:spLocks noGrp="1"/>
          </p:cNvSpPr>
          <p:nvPr>
            <p:ph type="dt" sz="half" idx="10"/>
          </p:nvPr>
        </p:nvSpPr>
        <p:spPr/>
        <p:txBody>
          <a:bodyPr/>
          <a:lstStyle/>
          <a:p>
            <a:fld id="{08BA850A-DF53-5D4C-BFAC-BB3B325C6942}" type="datetime1">
              <a:rPr lang="en-US" smtClean="0"/>
              <a:t>9/20/21</a:t>
            </a:fld>
            <a:endParaRPr lang="en-US"/>
          </a:p>
        </p:txBody>
      </p:sp>
      <p:sp>
        <p:nvSpPr>
          <p:cNvPr id="5" name="Footer Placeholder 4">
            <a:extLst>
              <a:ext uri="{FF2B5EF4-FFF2-40B4-BE49-F238E27FC236}">
                <a16:creationId xmlns:a16="http://schemas.microsoft.com/office/drawing/2014/main" id="{3F5805B9-B829-7C42-813C-F9425A41B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D104CD-CB78-F548-9C5A-CD1FA6BD6392}"/>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3146392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0BB680-4131-6D41-9A00-5963D75E17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140BB2-4A72-0048-BF7F-924CC6903D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B1E88-B4AC-4E46-86E1-0FD95C3E5AAD}"/>
              </a:ext>
            </a:extLst>
          </p:cNvPr>
          <p:cNvSpPr>
            <a:spLocks noGrp="1"/>
          </p:cNvSpPr>
          <p:nvPr>
            <p:ph type="dt" sz="half" idx="10"/>
          </p:nvPr>
        </p:nvSpPr>
        <p:spPr/>
        <p:txBody>
          <a:bodyPr/>
          <a:lstStyle/>
          <a:p>
            <a:fld id="{FB8DCDBE-3559-A149-B383-281C7D7D01CA}" type="datetime1">
              <a:rPr lang="en-US" smtClean="0"/>
              <a:t>9/20/21</a:t>
            </a:fld>
            <a:endParaRPr lang="en-US"/>
          </a:p>
        </p:txBody>
      </p:sp>
      <p:sp>
        <p:nvSpPr>
          <p:cNvPr id="5" name="Footer Placeholder 4">
            <a:extLst>
              <a:ext uri="{FF2B5EF4-FFF2-40B4-BE49-F238E27FC236}">
                <a16:creationId xmlns:a16="http://schemas.microsoft.com/office/drawing/2014/main" id="{4EF9B323-4657-9642-A062-623351B928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827A0D-A09B-E84D-9280-BAAC3BC934B1}"/>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1935312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E9AA9-F2A4-AA45-9407-1DC60EE5CB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FAE4CB-3B02-AC4A-B862-AB2F5D3E9D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DFD3BD-7CFA-584F-8F2C-58749A382F88}"/>
              </a:ext>
            </a:extLst>
          </p:cNvPr>
          <p:cNvSpPr>
            <a:spLocks noGrp="1"/>
          </p:cNvSpPr>
          <p:nvPr>
            <p:ph type="dt" sz="half" idx="10"/>
          </p:nvPr>
        </p:nvSpPr>
        <p:spPr/>
        <p:txBody>
          <a:bodyPr/>
          <a:lstStyle/>
          <a:p>
            <a:fld id="{EEB5D44A-11C9-A04F-9AC0-F48137B1EB98}" type="datetime1">
              <a:rPr lang="en-US" smtClean="0"/>
              <a:t>9/20/21</a:t>
            </a:fld>
            <a:endParaRPr lang="en-US"/>
          </a:p>
        </p:txBody>
      </p:sp>
      <p:sp>
        <p:nvSpPr>
          <p:cNvPr id="5" name="Footer Placeholder 4">
            <a:extLst>
              <a:ext uri="{FF2B5EF4-FFF2-40B4-BE49-F238E27FC236}">
                <a16:creationId xmlns:a16="http://schemas.microsoft.com/office/drawing/2014/main" id="{4684952E-8809-D543-8554-00E9560FF3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69294-74F3-0642-B4C3-0361D0DF971F}"/>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331621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269AC-60C7-AE40-B0A5-E8EBE98448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6510ED-E382-054E-A90F-E96275331C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62B397-305E-DC4A-98BA-21F502623756}"/>
              </a:ext>
            </a:extLst>
          </p:cNvPr>
          <p:cNvSpPr>
            <a:spLocks noGrp="1"/>
          </p:cNvSpPr>
          <p:nvPr>
            <p:ph type="dt" sz="half" idx="10"/>
          </p:nvPr>
        </p:nvSpPr>
        <p:spPr/>
        <p:txBody>
          <a:bodyPr/>
          <a:lstStyle/>
          <a:p>
            <a:fld id="{19AEA83E-23B3-D145-B738-5ED7AFCD59C0}" type="datetime1">
              <a:rPr lang="en-US" smtClean="0"/>
              <a:t>9/20/21</a:t>
            </a:fld>
            <a:endParaRPr lang="en-US"/>
          </a:p>
        </p:txBody>
      </p:sp>
      <p:sp>
        <p:nvSpPr>
          <p:cNvPr id="5" name="Footer Placeholder 4">
            <a:extLst>
              <a:ext uri="{FF2B5EF4-FFF2-40B4-BE49-F238E27FC236}">
                <a16:creationId xmlns:a16="http://schemas.microsoft.com/office/drawing/2014/main" id="{D2661373-52C1-EB4C-BDD4-5EF052026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4262B-8709-C646-ADF3-4D020D5156B8}"/>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1209368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5A4A2-7271-8A40-A656-3C73B1611C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860426-E226-F34C-9A07-9C35512AB2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631C32-D929-0244-92CF-0D50C9A38B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266352F-D604-2D4D-9F00-CB524F4DE3C8}"/>
              </a:ext>
            </a:extLst>
          </p:cNvPr>
          <p:cNvSpPr>
            <a:spLocks noGrp="1"/>
          </p:cNvSpPr>
          <p:nvPr>
            <p:ph type="dt" sz="half" idx="10"/>
          </p:nvPr>
        </p:nvSpPr>
        <p:spPr/>
        <p:txBody>
          <a:bodyPr/>
          <a:lstStyle/>
          <a:p>
            <a:fld id="{F4BC38B0-57CE-3047-9802-25D7F7D4CDB1}" type="datetime1">
              <a:rPr lang="en-US" smtClean="0"/>
              <a:t>9/20/21</a:t>
            </a:fld>
            <a:endParaRPr lang="en-US"/>
          </a:p>
        </p:txBody>
      </p:sp>
      <p:sp>
        <p:nvSpPr>
          <p:cNvPr id="6" name="Footer Placeholder 5">
            <a:extLst>
              <a:ext uri="{FF2B5EF4-FFF2-40B4-BE49-F238E27FC236}">
                <a16:creationId xmlns:a16="http://schemas.microsoft.com/office/drawing/2014/main" id="{A0078BB2-A87E-2B4A-B241-90D988D785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913AEB-BF1E-C743-A0A0-B6B88235DB69}"/>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12233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7AF70-C372-3E48-BF8A-B8F1ABF2D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25DCC5F-796F-7C41-A16F-718AD35FD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8566A8-BAD3-1E44-85FB-E1E54CE7BB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1CF44F-2F48-5A4F-B517-326431D355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43B83B-ADCE-2C41-8190-CD1A08A94B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7B4532-B2A6-6B4B-9EF5-5FD6D68E4E61}"/>
              </a:ext>
            </a:extLst>
          </p:cNvPr>
          <p:cNvSpPr>
            <a:spLocks noGrp="1"/>
          </p:cNvSpPr>
          <p:nvPr>
            <p:ph type="dt" sz="half" idx="10"/>
          </p:nvPr>
        </p:nvSpPr>
        <p:spPr/>
        <p:txBody>
          <a:bodyPr/>
          <a:lstStyle/>
          <a:p>
            <a:fld id="{26A0E691-F131-8848-B4BE-A4D8A54C4DF9}" type="datetime1">
              <a:rPr lang="en-US" smtClean="0"/>
              <a:t>9/20/21</a:t>
            </a:fld>
            <a:endParaRPr lang="en-US"/>
          </a:p>
        </p:txBody>
      </p:sp>
      <p:sp>
        <p:nvSpPr>
          <p:cNvPr id="8" name="Footer Placeholder 7">
            <a:extLst>
              <a:ext uri="{FF2B5EF4-FFF2-40B4-BE49-F238E27FC236}">
                <a16:creationId xmlns:a16="http://schemas.microsoft.com/office/drawing/2014/main" id="{E5C95D15-77FA-D543-A3A9-198F55ABC0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25034C-C5C5-8044-AA86-BBF7557C1571}"/>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2171187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749A3-BBCC-404B-9867-5C5217D9C7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33BFAF-EA1C-6241-B006-8FD54D45C507}"/>
              </a:ext>
            </a:extLst>
          </p:cNvPr>
          <p:cNvSpPr>
            <a:spLocks noGrp="1"/>
          </p:cNvSpPr>
          <p:nvPr>
            <p:ph type="dt" sz="half" idx="10"/>
          </p:nvPr>
        </p:nvSpPr>
        <p:spPr/>
        <p:txBody>
          <a:bodyPr/>
          <a:lstStyle/>
          <a:p>
            <a:fld id="{9BDA341A-A5B5-8448-A34F-841FC6BFBB09}" type="datetime1">
              <a:rPr lang="en-US" smtClean="0"/>
              <a:t>9/20/21</a:t>
            </a:fld>
            <a:endParaRPr lang="en-US"/>
          </a:p>
        </p:txBody>
      </p:sp>
      <p:sp>
        <p:nvSpPr>
          <p:cNvPr id="4" name="Footer Placeholder 3">
            <a:extLst>
              <a:ext uri="{FF2B5EF4-FFF2-40B4-BE49-F238E27FC236}">
                <a16:creationId xmlns:a16="http://schemas.microsoft.com/office/drawing/2014/main" id="{BD974A57-0DEF-1D43-951E-7C665F7F53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CD75D89-0B3E-7C43-9A7E-C054186106F2}"/>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121859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C299A-4BE5-134A-9715-5A91B2D9F06A}"/>
              </a:ext>
            </a:extLst>
          </p:cNvPr>
          <p:cNvSpPr>
            <a:spLocks noGrp="1"/>
          </p:cNvSpPr>
          <p:nvPr>
            <p:ph type="dt" sz="half" idx="10"/>
          </p:nvPr>
        </p:nvSpPr>
        <p:spPr/>
        <p:txBody>
          <a:bodyPr/>
          <a:lstStyle/>
          <a:p>
            <a:fld id="{33B789AB-C56A-2A48-A38E-A6C4B4FB7F40}" type="datetime1">
              <a:rPr lang="en-US" smtClean="0"/>
              <a:t>9/20/21</a:t>
            </a:fld>
            <a:endParaRPr lang="en-US"/>
          </a:p>
        </p:txBody>
      </p:sp>
      <p:sp>
        <p:nvSpPr>
          <p:cNvPr id="3" name="Footer Placeholder 2">
            <a:extLst>
              <a:ext uri="{FF2B5EF4-FFF2-40B4-BE49-F238E27FC236}">
                <a16:creationId xmlns:a16="http://schemas.microsoft.com/office/drawing/2014/main" id="{013DEAA1-AC01-714F-8E2F-CAB2B3B698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F11E2D-6E33-CC4B-84FD-EBB7A9CA6822}"/>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361409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E6BAF-6D39-8044-B09D-41984FCCE7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2035CA-0787-E542-B0F2-F17659C85B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A2EA97-2E42-1F4D-81AC-DCE287CFC5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720B6D-8B3D-5F42-AFAC-9C7B650BB083}"/>
              </a:ext>
            </a:extLst>
          </p:cNvPr>
          <p:cNvSpPr>
            <a:spLocks noGrp="1"/>
          </p:cNvSpPr>
          <p:nvPr>
            <p:ph type="dt" sz="half" idx="10"/>
          </p:nvPr>
        </p:nvSpPr>
        <p:spPr/>
        <p:txBody>
          <a:bodyPr/>
          <a:lstStyle/>
          <a:p>
            <a:fld id="{ABE95829-F194-BF45-966A-C45447EF653E}" type="datetime1">
              <a:rPr lang="en-US" smtClean="0"/>
              <a:t>9/20/21</a:t>
            </a:fld>
            <a:endParaRPr lang="en-US"/>
          </a:p>
        </p:txBody>
      </p:sp>
      <p:sp>
        <p:nvSpPr>
          <p:cNvPr id="6" name="Footer Placeholder 5">
            <a:extLst>
              <a:ext uri="{FF2B5EF4-FFF2-40B4-BE49-F238E27FC236}">
                <a16:creationId xmlns:a16="http://schemas.microsoft.com/office/drawing/2014/main" id="{37BA8874-62D3-7448-9612-F8C6F57D63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4782D6-0DE6-4F4A-8E68-563771BD5BE9}"/>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266041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7771E-B5E2-AE4E-B984-FE4514E4B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06E955-06F9-7E4D-B40B-149910A165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8A5C93-C229-A448-AC78-826E60BD84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B2E7FC-9D1A-894D-AE8B-9327DF2B0559}"/>
              </a:ext>
            </a:extLst>
          </p:cNvPr>
          <p:cNvSpPr>
            <a:spLocks noGrp="1"/>
          </p:cNvSpPr>
          <p:nvPr>
            <p:ph type="dt" sz="half" idx="10"/>
          </p:nvPr>
        </p:nvSpPr>
        <p:spPr/>
        <p:txBody>
          <a:bodyPr/>
          <a:lstStyle/>
          <a:p>
            <a:fld id="{10E7C695-3711-734A-9BBE-C41F28D9E52B}" type="datetime1">
              <a:rPr lang="en-US" smtClean="0"/>
              <a:t>9/20/21</a:t>
            </a:fld>
            <a:endParaRPr lang="en-US"/>
          </a:p>
        </p:txBody>
      </p:sp>
      <p:sp>
        <p:nvSpPr>
          <p:cNvPr id="6" name="Footer Placeholder 5">
            <a:extLst>
              <a:ext uri="{FF2B5EF4-FFF2-40B4-BE49-F238E27FC236}">
                <a16:creationId xmlns:a16="http://schemas.microsoft.com/office/drawing/2014/main" id="{870E6AE0-353E-8844-A74F-C7383350F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3479BB-18D8-9D4C-8B35-8587C11EA706}"/>
              </a:ext>
            </a:extLst>
          </p:cNvPr>
          <p:cNvSpPr>
            <a:spLocks noGrp="1"/>
          </p:cNvSpPr>
          <p:nvPr>
            <p:ph type="sldNum" sz="quarter" idx="12"/>
          </p:nvPr>
        </p:nvSpPr>
        <p:spPr/>
        <p:txBody>
          <a:bodyPr/>
          <a:lstStyle/>
          <a:p>
            <a:fld id="{DC67C13A-F4A7-1D42-BF79-E2C931796040}" type="slidenum">
              <a:rPr lang="en-US" smtClean="0"/>
              <a:t>‹#›</a:t>
            </a:fld>
            <a:endParaRPr lang="en-US"/>
          </a:p>
        </p:txBody>
      </p:sp>
    </p:spTree>
    <p:extLst>
      <p:ext uri="{BB962C8B-B14F-4D97-AF65-F5344CB8AC3E}">
        <p14:creationId xmlns:p14="http://schemas.microsoft.com/office/powerpoint/2010/main" val="334633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7CE3A-38BF-1B4A-8E55-E5D412529B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049623-AB93-CE41-B49E-86F274641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2E4D7D-C3FB-1C46-BD3D-CDC0A060B4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9BAAD7-7C25-A942-99EA-8FC6D132AE27}" type="datetime1">
              <a:rPr lang="en-US" smtClean="0"/>
              <a:t>9/20/21</a:t>
            </a:fld>
            <a:endParaRPr lang="en-US"/>
          </a:p>
        </p:txBody>
      </p:sp>
      <p:sp>
        <p:nvSpPr>
          <p:cNvPr id="5" name="Footer Placeholder 4">
            <a:extLst>
              <a:ext uri="{FF2B5EF4-FFF2-40B4-BE49-F238E27FC236}">
                <a16:creationId xmlns:a16="http://schemas.microsoft.com/office/drawing/2014/main" id="{6DD2000A-7FF6-4E42-90CB-D7C6F1CFAD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33B068-FAA2-9D48-8156-61D0070108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7C13A-F4A7-1D42-BF79-E2C931796040}" type="slidenum">
              <a:rPr lang="en-US" smtClean="0"/>
              <a:t>‹#›</a:t>
            </a:fld>
            <a:endParaRPr lang="en-US"/>
          </a:p>
        </p:txBody>
      </p:sp>
    </p:spTree>
    <p:extLst>
      <p:ext uri="{BB962C8B-B14F-4D97-AF65-F5344CB8AC3E}">
        <p14:creationId xmlns:p14="http://schemas.microsoft.com/office/powerpoint/2010/main" val="4075582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qudt.org/" TargetMode="External"/><Relationship Id="rId2" Type="http://schemas.openxmlformats.org/officeDocument/2006/relationships/hyperlink" Target="https://www.bipm.org/en/publications/si-brochure" TargetMode="External"/><Relationship Id="rId1" Type="http://schemas.openxmlformats.org/officeDocument/2006/relationships/slideLayout" Target="../slideLayouts/slideLayout7.xml"/><Relationship Id="rId6" Type="http://schemas.openxmlformats.org/officeDocument/2006/relationships/hyperlink" Target="http://info.ee.surrey.ac.uk/Workshop/advice/coils/unit_systems/" TargetMode="External"/><Relationship Id="rId5" Type="http://schemas.openxmlformats.org/officeDocument/2006/relationships/hyperlink" Target="https://en.wikipedia.org/wiki/Centimetre%E2%80%93gram%E2%80%93second_system_of_units" TargetMode="External"/><Relationship Id="rId4" Type="http://schemas.openxmlformats.org/officeDocument/2006/relationships/hyperlink" Target="https://www.rpi.edu/dept/phys/Courses/PHYS4210/S10/NotesOnUnit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8783D0-2355-1446-B543-A8D8988A6E10}"/>
              </a:ext>
            </a:extLst>
          </p:cNvPr>
          <p:cNvSpPr>
            <a:spLocks noGrp="1"/>
          </p:cNvSpPr>
          <p:nvPr>
            <p:ph type="sldNum" sz="quarter" idx="12"/>
          </p:nvPr>
        </p:nvSpPr>
        <p:spPr/>
        <p:txBody>
          <a:bodyPr/>
          <a:lstStyle/>
          <a:p>
            <a:fld id="{DC67C13A-F4A7-1D42-BF79-E2C931796040}" type="slidenum">
              <a:rPr lang="en-US" smtClean="0"/>
              <a:t>1</a:t>
            </a:fld>
            <a:endParaRPr lang="en-US"/>
          </a:p>
        </p:txBody>
      </p:sp>
      <p:sp>
        <p:nvSpPr>
          <p:cNvPr id="3" name="TextBox 2">
            <a:extLst>
              <a:ext uri="{FF2B5EF4-FFF2-40B4-BE49-F238E27FC236}">
                <a16:creationId xmlns:a16="http://schemas.microsoft.com/office/drawing/2014/main" id="{E08B26CC-CC74-EF45-9FF2-A4DD3FB9C476}"/>
              </a:ext>
            </a:extLst>
          </p:cNvPr>
          <p:cNvSpPr txBox="1"/>
          <p:nvPr/>
        </p:nvSpPr>
        <p:spPr>
          <a:xfrm>
            <a:off x="537138" y="410739"/>
            <a:ext cx="2542491" cy="400110"/>
          </a:xfrm>
          <a:prstGeom prst="rect">
            <a:avLst/>
          </a:prstGeom>
          <a:noFill/>
        </p:spPr>
        <p:txBody>
          <a:bodyPr wrap="none" rtlCol="0">
            <a:spAutoFit/>
          </a:bodyPr>
          <a:lstStyle/>
          <a:p>
            <a:r>
              <a:rPr lang="en-US" sz="2000" dirty="0">
                <a:solidFill>
                  <a:schemeClr val="accent5"/>
                </a:solidFill>
              </a:rPr>
              <a:t>Interesting Individuals</a:t>
            </a:r>
          </a:p>
        </p:txBody>
      </p:sp>
      <p:sp>
        <p:nvSpPr>
          <p:cNvPr id="20" name="TextBox 19">
            <a:extLst>
              <a:ext uri="{FF2B5EF4-FFF2-40B4-BE49-F238E27FC236}">
                <a16:creationId xmlns:a16="http://schemas.microsoft.com/office/drawing/2014/main" id="{962D33E1-8CF9-3E48-92B7-8C8BBC3755FF}"/>
              </a:ext>
            </a:extLst>
          </p:cNvPr>
          <p:cNvSpPr txBox="1"/>
          <p:nvPr/>
        </p:nvSpPr>
        <p:spPr>
          <a:xfrm>
            <a:off x="7473853" y="1817272"/>
            <a:ext cx="1840440" cy="338554"/>
          </a:xfrm>
          <a:prstGeom prst="rect">
            <a:avLst/>
          </a:prstGeom>
          <a:noFill/>
        </p:spPr>
        <p:txBody>
          <a:bodyPr wrap="none" rtlCol="0">
            <a:spAutoFit/>
          </a:bodyPr>
          <a:lstStyle/>
          <a:p>
            <a:r>
              <a:rPr lang="en-US" sz="1600" dirty="0">
                <a:solidFill>
                  <a:schemeClr val="accent5"/>
                </a:solidFill>
              </a:rPr>
              <a:t>unemployment rate</a:t>
            </a:r>
          </a:p>
        </p:txBody>
      </p:sp>
      <p:sp>
        <p:nvSpPr>
          <p:cNvPr id="18" name="TextBox 17">
            <a:extLst>
              <a:ext uri="{FF2B5EF4-FFF2-40B4-BE49-F238E27FC236}">
                <a16:creationId xmlns:a16="http://schemas.microsoft.com/office/drawing/2014/main" id="{2B206553-EBE9-7A4E-B82C-C664BE4CA189}"/>
              </a:ext>
            </a:extLst>
          </p:cNvPr>
          <p:cNvSpPr txBox="1"/>
          <p:nvPr/>
        </p:nvSpPr>
        <p:spPr>
          <a:xfrm>
            <a:off x="6753849" y="3259724"/>
            <a:ext cx="755720" cy="338554"/>
          </a:xfrm>
          <a:prstGeom prst="rect">
            <a:avLst/>
          </a:prstGeom>
          <a:noFill/>
        </p:spPr>
        <p:txBody>
          <a:bodyPr wrap="none" rtlCol="0">
            <a:spAutoFit/>
          </a:bodyPr>
          <a:lstStyle/>
          <a:p>
            <a:r>
              <a:rPr lang="en-US" sz="1600" dirty="0">
                <a:solidFill>
                  <a:schemeClr val="accent5"/>
                </a:solidFill>
              </a:rPr>
              <a:t>energy</a:t>
            </a:r>
          </a:p>
        </p:txBody>
      </p:sp>
      <p:sp>
        <p:nvSpPr>
          <p:cNvPr id="19" name="TextBox 18">
            <a:extLst>
              <a:ext uri="{FF2B5EF4-FFF2-40B4-BE49-F238E27FC236}">
                <a16:creationId xmlns:a16="http://schemas.microsoft.com/office/drawing/2014/main" id="{AAB08947-AB67-DA41-9B7F-8C8AB3E7E23F}"/>
              </a:ext>
            </a:extLst>
          </p:cNvPr>
          <p:cNvSpPr txBox="1"/>
          <p:nvPr/>
        </p:nvSpPr>
        <p:spPr>
          <a:xfrm>
            <a:off x="7626953" y="3259724"/>
            <a:ext cx="604333" cy="338554"/>
          </a:xfrm>
          <a:prstGeom prst="rect">
            <a:avLst/>
          </a:prstGeom>
          <a:noFill/>
        </p:spPr>
        <p:txBody>
          <a:bodyPr wrap="none" rtlCol="0">
            <a:spAutoFit/>
          </a:bodyPr>
          <a:lstStyle/>
          <a:p>
            <a:r>
              <a:rPr lang="en-US" sz="1600" dirty="0">
                <a:solidFill>
                  <a:schemeClr val="accent5"/>
                </a:solidFill>
              </a:rPr>
              <a:t>work</a:t>
            </a:r>
          </a:p>
        </p:txBody>
      </p:sp>
      <p:sp>
        <p:nvSpPr>
          <p:cNvPr id="35" name="TextBox 34">
            <a:extLst>
              <a:ext uri="{FF2B5EF4-FFF2-40B4-BE49-F238E27FC236}">
                <a16:creationId xmlns:a16="http://schemas.microsoft.com/office/drawing/2014/main" id="{6255CD2C-EAA0-3F49-9570-6CF01CFBBFCA}"/>
              </a:ext>
            </a:extLst>
          </p:cNvPr>
          <p:cNvSpPr txBox="1"/>
          <p:nvPr/>
        </p:nvSpPr>
        <p:spPr>
          <a:xfrm>
            <a:off x="8348671" y="3259724"/>
            <a:ext cx="1722203" cy="338554"/>
          </a:xfrm>
          <a:prstGeom prst="rect">
            <a:avLst/>
          </a:prstGeom>
          <a:noFill/>
        </p:spPr>
        <p:txBody>
          <a:bodyPr wrap="none" rtlCol="0">
            <a:spAutoFit/>
          </a:bodyPr>
          <a:lstStyle/>
          <a:p>
            <a:r>
              <a:rPr lang="en-US" sz="1600" dirty="0">
                <a:solidFill>
                  <a:schemeClr val="accent5"/>
                </a:solidFill>
              </a:rPr>
              <a:t>linear acceleration</a:t>
            </a:r>
          </a:p>
        </p:txBody>
      </p:sp>
      <p:sp>
        <p:nvSpPr>
          <p:cNvPr id="36" name="TextBox 35">
            <a:extLst>
              <a:ext uri="{FF2B5EF4-FFF2-40B4-BE49-F238E27FC236}">
                <a16:creationId xmlns:a16="http://schemas.microsoft.com/office/drawing/2014/main" id="{3125FC89-68A8-CE40-A5AB-558C72090E90}"/>
              </a:ext>
            </a:extLst>
          </p:cNvPr>
          <p:cNvSpPr txBox="1"/>
          <p:nvPr/>
        </p:nvSpPr>
        <p:spPr>
          <a:xfrm>
            <a:off x="7431246" y="3980950"/>
            <a:ext cx="1925655" cy="338554"/>
          </a:xfrm>
          <a:prstGeom prst="rect">
            <a:avLst/>
          </a:prstGeom>
          <a:noFill/>
        </p:spPr>
        <p:txBody>
          <a:bodyPr wrap="none" rtlCol="0">
            <a:spAutoFit/>
          </a:bodyPr>
          <a:lstStyle/>
          <a:p>
            <a:r>
              <a:rPr lang="en-US" sz="1600" dirty="0">
                <a:solidFill>
                  <a:schemeClr val="accent5"/>
                </a:solidFill>
              </a:rPr>
              <a:t>mass  length</a:t>
            </a:r>
            <a:r>
              <a:rPr lang="en-US" sz="2000" baseline="30000" dirty="0">
                <a:solidFill>
                  <a:schemeClr val="accent5"/>
                </a:solidFill>
              </a:rPr>
              <a:t>2</a:t>
            </a:r>
            <a:r>
              <a:rPr lang="en-US" sz="1600" dirty="0">
                <a:solidFill>
                  <a:schemeClr val="accent5"/>
                </a:solidFill>
              </a:rPr>
              <a:t> time </a:t>
            </a:r>
            <a:r>
              <a:rPr lang="en-US" sz="2000" baseline="30000" dirty="0">
                <a:solidFill>
                  <a:schemeClr val="accent5"/>
                </a:solidFill>
              </a:rPr>
              <a:t>-2</a:t>
            </a:r>
          </a:p>
        </p:txBody>
      </p:sp>
      <p:sp>
        <p:nvSpPr>
          <p:cNvPr id="48" name="TextBox 47">
            <a:extLst>
              <a:ext uri="{FF2B5EF4-FFF2-40B4-BE49-F238E27FC236}">
                <a16:creationId xmlns:a16="http://schemas.microsoft.com/office/drawing/2014/main" id="{67B128F4-F993-A84E-90EE-317A1EDEA17E}"/>
              </a:ext>
            </a:extLst>
          </p:cNvPr>
          <p:cNvSpPr txBox="1"/>
          <p:nvPr/>
        </p:nvSpPr>
        <p:spPr>
          <a:xfrm>
            <a:off x="7746235" y="4702174"/>
            <a:ext cx="1324530" cy="338554"/>
          </a:xfrm>
          <a:prstGeom prst="rect">
            <a:avLst/>
          </a:prstGeom>
          <a:noFill/>
        </p:spPr>
        <p:txBody>
          <a:bodyPr wrap="none" rtlCol="0">
            <a:spAutoFit/>
          </a:bodyPr>
          <a:lstStyle/>
          <a:p>
            <a:r>
              <a:rPr lang="en-US" sz="1600" dirty="0">
                <a:solidFill>
                  <a:schemeClr val="accent5"/>
                </a:solidFill>
              </a:rPr>
              <a:t>length time </a:t>
            </a:r>
            <a:r>
              <a:rPr lang="en-US" sz="2000" baseline="30000" dirty="0">
                <a:solidFill>
                  <a:schemeClr val="accent5"/>
                </a:solidFill>
              </a:rPr>
              <a:t>-2</a:t>
            </a:r>
          </a:p>
        </p:txBody>
      </p:sp>
      <p:sp>
        <p:nvSpPr>
          <p:cNvPr id="50" name="TextBox 49">
            <a:extLst>
              <a:ext uri="{FF2B5EF4-FFF2-40B4-BE49-F238E27FC236}">
                <a16:creationId xmlns:a16="http://schemas.microsoft.com/office/drawing/2014/main" id="{FE510044-EF27-694D-8F34-A0843C765CCD}"/>
              </a:ext>
            </a:extLst>
          </p:cNvPr>
          <p:cNvSpPr txBox="1"/>
          <p:nvPr/>
        </p:nvSpPr>
        <p:spPr>
          <a:xfrm>
            <a:off x="6923318" y="2538498"/>
            <a:ext cx="2941511" cy="338554"/>
          </a:xfrm>
          <a:prstGeom prst="rect">
            <a:avLst/>
          </a:prstGeom>
          <a:noFill/>
        </p:spPr>
        <p:txBody>
          <a:bodyPr wrap="none" rtlCol="0">
            <a:spAutoFit/>
          </a:bodyPr>
          <a:lstStyle/>
          <a:p>
            <a:r>
              <a:rPr lang="en-US" sz="1600" dirty="0">
                <a:solidFill>
                  <a:schemeClr val="accent5"/>
                </a:solidFill>
              </a:rPr>
              <a:t>average cost to acquire customer</a:t>
            </a:r>
          </a:p>
        </p:txBody>
      </p:sp>
      <p:sp>
        <p:nvSpPr>
          <p:cNvPr id="17" name="TextBox 16">
            <a:extLst>
              <a:ext uri="{FF2B5EF4-FFF2-40B4-BE49-F238E27FC236}">
                <a16:creationId xmlns:a16="http://schemas.microsoft.com/office/drawing/2014/main" id="{36A15E75-11BA-FA45-8C7F-5EAE8F0041C7}"/>
              </a:ext>
            </a:extLst>
          </p:cNvPr>
          <p:cNvSpPr txBox="1"/>
          <p:nvPr/>
        </p:nvSpPr>
        <p:spPr>
          <a:xfrm>
            <a:off x="2564608" y="4465477"/>
            <a:ext cx="2413609" cy="338554"/>
          </a:xfrm>
          <a:prstGeom prst="rect">
            <a:avLst/>
          </a:prstGeom>
          <a:noFill/>
        </p:spPr>
        <p:txBody>
          <a:bodyPr wrap="none" rtlCol="0">
            <a:spAutoFit/>
          </a:bodyPr>
          <a:lstStyle/>
          <a:p>
            <a:pPr algn="ctr"/>
            <a:r>
              <a:rPr lang="en-US" sz="1600" dirty="0">
                <a:solidFill>
                  <a:schemeClr val="accent5"/>
                </a:solidFill>
              </a:rPr>
              <a:t>kilogram  meter</a:t>
            </a:r>
            <a:r>
              <a:rPr lang="en-US" sz="2000" baseline="30000" dirty="0">
                <a:solidFill>
                  <a:schemeClr val="accent5"/>
                </a:solidFill>
              </a:rPr>
              <a:t>2</a:t>
            </a:r>
            <a:r>
              <a:rPr lang="en-US" sz="1600" dirty="0">
                <a:solidFill>
                  <a:schemeClr val="accent5"/>
                </a:solidFill>
              </a:rPr>
              <a:t> second </a:t>
            </a:r>
            <a:r>
              <a:rPr lang="en-US" sz="2000" baseline="30000" dirty="0">
                <a:solidFill>
                  <a:schemeClr val="accent5"/>
                </a:solidFill>
              </a:rPr>
              <a:t>-2</a:t>
            </a:r>
          </a:p>
        </p:txBody>
      </p:sp>
      <p:sp>
        <p:nvSpPr>
          <p:cNvPr id="38" name="TextBox 37">
            <a:extLst>
              <a:ext uri="{FF2B5EF4-FFF2-40B4-BE49-F238E27FC236}">
                <a16:creationId xmlns:a16="http://schemas.microsoft.com/office/drawing/2014/main" id="{5B4BC6EA-E3F0-D446-9518-7A3824C67208}"/>
              </a:ext>
            </a:extLst>
          </p:cNvPr>
          <p:cNvSpPr txBox="1"/>
          <p:nvPr/>
        </p:nvSpPr>
        <p:spPr>
          <a:xfrm>
            <a:off x="2859592" y="1451908"/>
            <a:ext cx="1823641" cy="338554"/>
          </a:xfrm>
          <a:prstGeom prst="rect">
            <a:avLst/>
          </a:prstGeom>
          <a:noFill/>
        </p:spPr>
        <p:txBody>
          <a:bodyPr wrap="none" rtlCol="0">
            <a:spAutoFit/>
          </a:bodyPr>
          <a:lstStyle/>
          <a:p>
            <a:pPr algn="ctr"/>
            <a:r>
              <a:rPr lang="en-US" sz="1600" dirty="0">
                <a:solidFill>
                  <a:schemeClr val="accent5"/>
                </a:solidFill>
              </a:rPr>
              <a:t>watt-hours per mile</a:t>
            </a:r>
          </a:p>
        </p:txBody>
      </p:sp>
      <p:grpSp>
        <p:nvGrpSpPr>
          <p:cNvPr id="5" name="Group 4">
            <a:extLst>
              <a:ext uri="{FF2B5EF4-FFF2-40B4-BE49-F238E27FC236}">
                <a16:creationId xmlns:a16="http://schemas.microsoft.com/office/drawing/2014/main" id="{08E80590-6512-4D47-992A-B3BFE195D1D2}"/>
              </a:ext>
            </a:extLst>
          </p:cNvPr>
          <p:cNvGrpSpPr/>
          <p:nvPr/>
        </p:nvGrpSpPr>
        <p:grpSpPr>
          <a:xfrm>
            <a:off x="2410864" y="3258103"/>
            <a:ext cx="2800639" cy="338554"/>
            <a:chOff x="2410864" y="2906276"/>
            <a:chExt cx="2800639" cy="338554"/>
          </a:xfrm>
        </p:grpSpPr>
        <p:sp>
          <p:nvSpPr>
            <p:cNvPr id="31" name="TextBox 30">
              <a:extLst>
                <a:ext uri="{FF2B5EF4-FFF2-40B4-BE49-F238E27FC236}">
                  <a16:creationId xmlns:a16="http://schemas.microsoft.com/office/drawing/2014/main" id="{9C56A8C0-4740-EA4C-8BFA-3DE253BE8E38}"/>
                </a:ext>
              </a:extLst>
            </p:cNvPr>
            <p:cNvSpPr txBox="1"/>
            <p:nvPr/>
          </p:nvSpPr>
          <p:spPr>
            <a:xfrm>
              <a:off x="2410864" y="2906276"/>
              <a:ext cx="743986" cy="338554"/>
            </a:xfrm>
            <a:prstGeom prst="rect">
              <a:avLst/>
            </a:prstGeom>
            <a:noFill/>
          </p:spPr>
          <p:txBody>
            <a:bodyPr wrap="none" rtlCol="0">
              <a:spAutoFit/>
            </a:bodyPr>
            <a:lstStyle/>
            <a:p>
              <a:pPr algn="ctr"/>
              <a:r>
                <a:rPr lang="en-US" sz="1600" dirty="0">
                  <a:solidFill>
                    <a:schemeClr val="accent5"/>
                  </a:solidFill>
                </a:rPr>
                <a:t>calorie</a:t>
              </a:r>
            </a:p>
          </p:txBody>
        </p:sp>
        <p:sp>
          <p:nvSpPr>
            <p:cNvPr id="41" name="TextBox 40">
              <a:extLst>
                <a:ext uri="{FF2B5EF4-FFF2-40B4-BE49-F238E27FC236}">
                  <a16:creationId xmlns:a16="http://schemas.microsoft.com/office/drawing/2014/main" id="{BA3A76E2-8EB0-774A-8EFB-4D70F4B33AE7}"/>
                </a:ext>
              </a:extLst>
            </p:cNvPr>
            <p:cNvSpPr txBox="1"/>
            <p:nvPr/>
          </p:nvSpPr>
          <p:spPr>
            <a:xfrm>
              <a:off x="3500457" y="2906276"/>
              <a:ext cx="1711046" cy="338554"/>
            </a:xfrm>
            <a:prstGeom prst="rect">
              <a:avLst/>
            </a:prstGeom>
            <a:noFill/>
          </p:spPr>
          <p:txBody>
            <a:bodyPr wrap="none" rtlCol="0">
              <a:spAutoFit/>
            </a:bodyPr>
            <a:lstStyle/>
            <a:p>
              <a:pPr algn="ctr"/>
              <a:r>
                <a:rPr lang="en-US" sz="1600" dirty="0">
                  <a:solidFill>
                    <a:schemeClr val="accent5"/>
                  </a:solidFill>
                </a:rPr>
                <a:t>degree Fahrenheit</a:t>
              </a:r>
            </a:p>
          </p:txBody>
        </p:sp>
      </p:grpSp>
      <p:sp>
        <p:nvSpPr>
          <p:cNvPr id="49" name="TextBox 48">
            <a:extLst>
              <a:ext uri="{FF2B5EF4-FFF2-40B4-BE49-F238E27FC236}">
                <a16:creationId xmlns:a16="http://schemas.microsoft.com/office/drawing/2014/main" id="{86259A88-444C-804E-B31F-BC8F8111E4E6}"/>
              </a:ext>
            </a:extLst>
          </p:cNvPr>
          <p:cNvSpPr txBox="1"/>
          <p:nvPr/>
        </p:nvSpPr>
        <p:spPr>
          <a:xfrm>
            <a:off x="3013930" y="5067539"/>
            <a:ext cx="1514967" cy="338554"/>
          </a:xfrm>
          <a:prstGeom prst="rect">
            <a:avLst/>
          </a:prstGeom>
          <a:noFill/>
        </p:spPr>
        <p:txBody>
          <a:bodyPr wrap="none" rtlCol="0">
            <a:spAutoFit/>
          </a:bodyPr>
          <a:lstStyle/>
          <a:p>
            <a:pPr algn="ctr"/>
            <a:r>
              <a:rPr lang="en-US" sz="1600" dirty="0">
                <a:solidFill>
                  <a:schemeClr val="accent5"/>
                </a:solidFill>
              </a:rPr>
              <a:t>meter second </a:t>
            </a:r>
            <a:r>
              <a:rPr lang="en-US" sz="2000" baseline="30000" dirty="0">
                <a:solidFill>
                  <a:schemeClr val="accent5"/>
                </a:solidFill>
              </a:rPr>
              <a:t>-2</a:t>
            </a:r>
          </a:p>
        </p:txBody>
      </p:sp>
      <p:grpSp>
        <p:nvGrpSpPr>
          <p:cNvPr id="4" name="Group 3">
            <a:extLst>
              <a:ext uri="{FF2B5EF4-FFF2-40B4-BE49-F238E27FC236}">
                <a16:creationId xmlns:a16="http://schemas.microsoft.com/office/drawing/2014/main" id="{49B90046-EC61-8B49-B4C8-396962482068}"/>
              </a:ext>
            </a:extLst>
          </p:cNvPr>
          <p:cNvGrpSpPr/>
          <p:nvPr/>
        </p:nvGrpSpPr>
        <p:grpSpPr>
          <a:xfrm>
            <a:off x="2327171" y="2656038"/>
            <a:ext cx="3003113" cy="338554"/>
            <a:chOff x="2327171" y="2409883"/>
            <a:chExt cx="3003113" cy="338554"/>
          </a:xfrm>
        </p:grpSpPr>
        <p:sp>
          <p:nvSpPr>
            <p:cNvPr id="23" name="TextBox 22">
              <a:extLst>
                <a:ext uri="{FF2B5EF4-FFF2-40B4-BE49-F238E27FC236}">
                  <a16:creationId xmlns:a16="http://schemas.microsoft.com/office/drawing/2014/main" id="{1D1ABCB9-BBA3-714E-BE7A-1FC2340E90D8}"/>
                </a:ext>
              </a:extLst>
            </p:cNvPr>
            <p:cNvSpPr txBox="1"/>
            <p:nvPr/>
          </p:nvSpPr>
          <p:spPr>
            <a:xfrm>
              <a:off x="3971904" y="2409883"/>
              <a:ext cx="621580" cy="338554"/>
            </a:xfrm>
            <a:prstGeom prst="rect">
              <a:avLst/>
            </a:prstGeom>
            <a:noFill/>
          </p:spPr>
          <p:txBody>
            <a:bodyPr wrap="none" rtlCol="0">
              <a:spAutoFit/>
            </a:bodyPr>
            <a:lstStyle/>
            <a:p>
              <a:pPr algn="ctr"/>
              <a:r>
                <a:rPr lang="en-US" sz="1600" dirty="0">
                  <a:solidFill>
                    <a:schemeClr val="accent5"/>
                  </a:solidFill>
                </a:rPr>
                <a:t>Mb/s</a:t>
              </a:r>
            </a:p>
          </p:txBody>
        </p:sp>
        <p:sp>
          <p:nvSpPr>
            <p:cNvPr id="33" name="TextBox 32">
              <a:extLst>
                <a:ext uri="{FF2B5EF4-FFF2-40B4-BE49-F238E27FC236}">
                  <a16:creationId xmlns:a16="http://schemas.microsoft.com/office/drawing/2014/main" id="{4821E6F0-C21D-F84B-B813-1FE432571F02}"/>
                </a:ext>
              </a:extLst>
            </p:cNvPr>
            <p:cNvSpPr txBox="1"/>
            <p:nvPr/>
          </p:nvSpPr>
          <p:spPr>
            <a:xfrm>
              <a:off x="3187401" y="2409883"/>
              <a:ext cx="468012" cy="338554"/>
            </a:xfrm>
            <a:prstGeom prst="rect">
              <a:avLst/>
            </a:prstGeom>
            <a:noFill/>
          </p:spPr>
          <p:txBody>
            <a:bodyPr wrap="none" rtlCol="0">
              <a:spAutoFit/>
            </a:bodyPr>
            <a:lstStyle/>
            <a:p>
              <a:pPr algn="ctr"/>
              <a:r>
                <a:rPr lang="en-US" sz="1600" dirty="0">
                  <a:solidFill>
                    <a:schemeClr val="accent5"/>
                  </a:solidFill>
                </a:rPr>
                <a:t>ton</a:t>
              </a:r>
            </a:p>
          </p:txBody>
        </p:sp>
        <p:sp>
          <p:nvSpPr>
            <p:cNvPr id="34" name="TextBox 33">
              <a:extLst>
                <a:ext uri="{FF2B5EF4-FFF2-40B4-BE49-F238E27FC236}">
                  <a16:creationId xmlns:a16="http://schemas.microsoft.com/office/drawing/2014/main" id="{DEE5927A-8C16-134D-9DD2-889815FA1F7B}"/>
                </a:ext>
              </a:extLst>
            </p:cNvPr>
            <p:cNvSpPr txBox="1"/>
            <p:nvPr/>
          </p:nvSpPr>
          <p:spPr>
            <a:xfrm>
              <a:off x="2327171" y="2409883"/>
              <a:ext cx="543739" cy="338554"/>
            </a:xfrm>
            <a:prstGeom prst="rect">
              <a:avLst/>
            </a:prstGeom>
            <a:noFill/>
          </p:spPr>
          <p:txBody>
            <a:bodyPr wrap="none" rtlCol="0">
              <a:spAutoFit/>
            </a:bodyPr>
            <a:lstStyle/>
            <a:p>
              <a:pPr algn="ctr"/>
              <a:r>
                <a:rPr lang="en-US" sz="1600" dirty="0">
                  <a:solidFill>
                    <a:schemeClr val="accent5"/>
                  </a:solidFill>
                </a:rPr>
                <a:t>mile</a:t>
              </a:r>
            </a:p>
          </p:txBody>
        </p:sp>
        <p:sp>
          <p:nvSpPr>
            <p:cNvPr id="53" name="TextBox 52">
              <a:extLst>
                <a:ext uri="{FF2B5EF4-FFF2-40B4-BE49-F238E27FC236}">
                  <a16:creationId xmlns:a16="http://schemas.microsoft.com/office/drawing/2014/main" id="{40AD972E-3E86-5742-8376-74C495ADE804}"/>
                </a:ext>
              </a:extLst>
            </p:cNvPr>
            <p:cNvSpPr txBox="1"/>
            <p:nvPr/>
          </p:nvSpPr>
          <p:spPr>
            <a:xfrm>
              <a:off x="4909976" y="2409883"/>
              <a:ext cx="420308" cy="338554"/>
            </a:xfrm>
            <a:prstGeom prst="rect">
              <a:avLst/>
            </a:prstGeom>
            <a:noFill/>
          </p:spPr>
          <p:txBody>
            <a:bodyPr wrap="none" rtlCol="0">
              <a:spAutoFit/>
            </a:bodyPr>
            <a:lstStyle/>
            <a:p>
              <a:pPr algn="ctr"/>
              <a:r>
                <a:rPr lang="en-US" sz="1600" dirty="0">
                  <a:solidFill>
                    <a:schemeClr val="accent5"/>
                  </a:solidFill>
                </a:rPr>
                <a:t>pH</a:t>
              </a:r>
            </a:p>
          </p:txBody>
        </p:sp>
      </p:grpSp>
      <p:sp>
        <p:nvSpPr>
          <p:cNvPr id="52" name="TextBox 51">
            <a:extLst>
              <a:ext uri="{FF2B5EF4-FFF2-40B4-BE49-F238E27FC236}">
                <a16:creationId xmlns:a16="http://schemas.microsoft.com/office/drawing/2014/main" id="{ADD5362E-A2A2-BA46-964C-4852549CC57D}"/>
              </a:ext>
            </a:extLst>
          </p:cNvPr>
          <p:cNvSpPr txBox="1"/>
          <p:nvPr/>
        </p:nvSpPr>
        <p:spPr>
          <a:xfrm>
            <a:off x="1768309" y="5869143"/>
            <a:ext cx="8655383" cy="338554"/>
          </a:xfrm>
          <a:prstGeom prst="rect">
            <a:avLst/>
          </a:prstGeom>
          <a:noFill/>
        </p:spPr>
        <p:txBody>
          <a:bodyPr wrap="none" rtlCol="0">
            <a:spAutoFit/>
          </a:bodyPr>
          <a:lstStyle/>
          <a:p>
            <a:r>
              <a:rPr lang="en-US" sz="1600" dirty="0">
                <a:solidFill>
                  <a:schemeClr val="accent4">
                    <a:lumMod val="75000"/>
                  </a:schemeClr>
                </a:solidFill>
              </a:rPr>
              <a:t>Other concepts: precision, physical equation (F=ma), Gaussian and Planck Systems, amount over time.</a:t>
            </a:r>
          </a:p>
        </p:txBody>
      </p:sp>
      <p:sp>
        <p:nvSpPr>
          <p:cNvPr id="59" name="Rectangle 58">
            <a:extLst>
              <a:ext uri="{FF2B5EF4-FFF2-40B4-BE49-F238E27FC236}">
                <a16:creationId xmlns:a16="http://schemas.microsoft.com/office/drawing/2014/main" id="{DBEB8927-3539-8642-B64A-52A27DDCCECF}"/>
              </a:ext>
            </a:extLst>
          </p:cNvPr>
          <p:cNvSpPr/>
          <p:nvPr/>
        </p:nvSpPr>
        <p:spPr>
          <a:xfrm>
            <a:off x="1950982" y="1097280"/>
            <a:ext cx="3657600" cy="45720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ED114596-03C0-EC47-BCB1-FE67923500A0}"/>
              </a:ext>
            </a:extLst>
          </p:cNvPr>
          <p:cNvSpPr/>
          <p:nvPr/>
        </p:nvSpPr>
        <p:spPr>
          <a:xfrm>
            <a:off x="6535413" y="1097280"/>
            <a:ext cx="3657600" cy="4572000"/>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769318C8-8191-EE4A-97D3-F82788AD6AEC}"/>
              </a:ext>
            </a:extLst>
          </p:cNvPr>
          <p:cNvGrpSpPr/>
          <p:nvPr/>
        </p:nvGrpSpPr>
        <p:grpSpPr>
          <a:xfrm>
            <a:off x="2062061" y="3860168"/>
            <a:ext cx="3411824" cy="341798"/>
            <a:chOff x="2062061" y="3606548"/>
            <a:chExt cx="3411824" cy="341798"/>
          </a:xfrm>
        </p:grpSpPr>
        <p:sp>
          <p:nvSpPr>
            <p:cNvPr id="55" name="TextBox 54">
              <a:extLst>
                <a:ext uri="{FF2B5EF4-FFF2-40B4-BE49-F238E27FC236}">
                  <a16:creationId xmlns:a16="http://schemas.microsoft.com/office/drawing/2014/main" id="{1FD2C4EE-326B-FD4F-A7F8-F77C35939C9F}"/>
                </a:ext>
              </a:extLst>
            </p:cNvPr>
            <p:cNvSpPr txBox="1"/>
            <p:nvPr/>
          </p:nvSpPr>
          <p:spPr>
            <a:xfrm>
              <a:off x="2767766" y="3609792"/>
              <a:ext cx="599844" cy="338554"/>
            </a:xfrm>
            <a:prstGeom prst="rect">
              <a:avLst/>
            </a:prstGeom>
            <a:noFill/>
          </p:spPr>
          <p:txBody>
            <a:bodyPr wrap="none" rtlCol="0">
              <a:spAutoFit/>
            </a:bodyPr>
            <a:lstStyle/>
            <a:p>
              <a:pPr algn="ctr"/>
              <a:r>
                <a:rPr lang="en-US" sz="1600" dirty="0">
                  <a:solidFill>
                    <a:schemeClr val="accent5"/>
                  </a:solidFill>
                </a:rPr>
                <a:t>joule</a:t>
              </a:r>
            </a:p>
          </p:txBody>
        </p:sp>
        <p:sp>
          <p:nvSpPr>
            <p:cNvPr id="56" name="TextBox 55">
              <a:extLst>
                <a:ext uri="{FF2B5EF4-FFF2-40B4-BE49-F238E27FC236}">
                  <a16:creationId xmlns:a16="http://schemas.microsoft.com/office/drawing/2014/main" id="{D62F8F7C-7D60-484D-B4A1-2C329F3431AE}"/>
                </a:ext>
              </a:extLst>
            </p:cNvPr>
            <p:cNvSpPr txBox="1"/>
            <p:nvPr/>
          </p:nvSpPr>
          <p:spPr>
            <a:xfrm>
              <a:off x="3500457" y="3609792"/>
              <a:ext cx="1017138" cy="338554"/>
            </a:xfrm>
            <a:prstGeom prst="rect">
              <a:avLst/>
            </a:prstGeom>
            <a:noFill/>
          </p:spPr>
          <p:txBody>
            <a:bodyPr wrap="none" rtlCol="0">
              <a:spAutoFit/>
            </a:bodyPr>
            <a:lstStyle/>
            <a:p>
              <a:pPr algn="ctr"/>
              <a:r>
                <a:rPr lang="en-US" sz="1600" dirty="0">
                  <a:solidFill>
                    <a:schemeClr val="accent5"/>
                  </a:solidFill>
                </a:rPr>
                <a:t>becquerel</a:t>
              </a:r>
            </a:p>
          </p:txBody>
        </p:sp>
        <p:sp>
          <p:nvSpPr>
            <p:cNvPr id="57" name="TextBox 56">
              <a:extLst>
                <a:ext uri="{FF2B5EF4-FFF2-40B4-BE49-F238E27FC236}">
                  <a16:creationId xmlns:a16="http://schemas.microsoft.com/office/drawing/2014/main" id="{AFF8AF1C-C802-474E-82C8-09254753E76C}"/>
                </a:ext>
              </a:extLst>
            </p:cNvPr>
            <p:cNvSpPr txBox="1"/>
            <p:nvPr/>
          </p:nvSpPr>
          <p:spPr>
            <a:xfrm>
              <a:off x="2062061" y="3609792"/>
              <a:ext cx="560666" cy="338554"/>
            </a:xfrm>
            <a:prstGeom prst="rect">
              <a:avLst/>
            </a:prstGeom>
            <a:noFill/>
          </p:spPr>
          <p:txBody>
            <a:bodyPr wrap="none" rtlCol="0">
              <a:spAutoFit/>
            </a:bodyPr>
            <a:lstStyle/>
            <a:p>
              <a:pPr algn="ctr"/>
              <a:r>
                <a:rPr lang="en-US" sz="1600" dirty="0">
                  <a:solidFill>
                    <a:schemeClr val="accent5"/>
                  </a:solidFill>
                </a:rPr>
                <a:t>watt</a:t>
              </a:r>
            </a:p>
          </p:txBody>
        </p:sp>
        <p:sp>
          <p:nvSpPr>
            <p:cNvPr id="61" name="TextBox 60">
              <a:extLst>
                <a:ext uri="{FF2B5EF4-FFF2-40B4-BE49-F238E27FC236}">
                  <a16:creationId xmlns:a16="http://schemas.microsoft.com/office/drawing/2014/main" id="{F5844C89-3ED5-C143-BD88-C0380425B3CA}"/>
                </a:ext>
              </a:extLst>
            </p:cNvPr>
            <p:cNvSpPr txBox="1"/>
            <p:nvPr/>
          </p:nvSpPr>
          <p:spPr>
            <a:xfrm>
              <a:off x="4645901" y="3606548"/>
              <a:ext cx="827984" cy="338554"/>
            </a:xfrm>
            <a:prstGeom prst="rect">
              <a:avLst/>
            </a:prstGeom>
            <a:noFill/>
          </p:spPr>
          <p:txBody>
            <a:bodyPr wrap="none" rtlCol="0">
              <a:spAutoFit/>
            </a:bodyPr>
            <a:lstStyle/>
            <a:p>
              <a:pPr algn="ctr"/>
              <a:r>
                <a:rPr lang="en-US" sz="1600" dirty="0">
                  <a:solidFill>
                    <a:schemeClr val="accent5"/>
                  </a:solidFill>
                </a:rPr>
                <a:t>ampere</a:t>
              </a:r>
            </a:p>
          </p:txBody>
        </p:sp>
      </p:grpSp>
      <p:sp>
        <p:nvSpPr>
          <p:cNvPr id="63" name="TextBox 62">
            <a:extLst>
              <a:ext uri="{FF2B5EF4-FFF2-40B4-BE49-F238E27FC236}">
                <a16:creationId xmlns:a16="http://schemas.microsoft.com/office/drawing/2014/main" id="{6127E757-095D-B141-8D1E-7402BBFED974}"/>
              </a:ext>
            </a:extLst>
          </p:cNvPr>
          <p:cNvSpPr txBox="1"/>
          <p:nvPr/>
        </p:nvSpPr>
        <p:spPr>
          <a:xfrm>
            <a:off x="1203475" y="6277984"/>
            <a:ext cx="9785051" cy="338554"/>
          </a:xfrm>
          <a:prstGeom prst="rect">
            <a:avLst/>
          </a:prstGeom>
          <a:noFill/>
        </p:spPr>
        <p:txBody>
          <a:bodyPr wrap="none" rtlCol="0">
            <a:spAutoFit/>
          </a:bodyPr>
          <a:lstStyle/>
          <a:p>
            <a:r>
              <a:rPr lang="en-US" sz="1600" dirty="0">
                <a:solidFill>
                  <a:schemeClr val="accent5"/>
                </a:solidFill>
              </a:rPr>
              <a:t>At a minimum, we need to understand the items on this page, and how they relate to each other, to declare victory.</a:t>
            </a:r>
          </a:p>
        </p:txBody>
      </p:sp>
      <p:grpSp>
        <p:nvGrpSpPr>
          <p:cNvPr id="7" name="Group 6">
            <a:extLst>
              <a:ext uri="{FF2B5EF4-FFF2-40B4-BE49-F238E27FC236}">
                <a16:creationId xmlns:a16="http://schemas.microsoft.com/office/drawing/2014/main" id="{6E1CE21D-84C8-754B-AAEA-BF9408E983CB}"/>
              </a:ext>
            </a:extLst>
          </p:cNvPr>
          <p:cNvGrpSpPr/>
          <p:nvPr/>
        </p:nvGrpSpPr>
        <p:grpSpPr>
          <a:xfrm>
            <a:off x="2622727" y="2053973"/>
            <a:ext cx="2181265" cy="338554"/>
            <a:chOff x="2622727" y="1922058"/>
            <a:chExt cx="2181265" cy="338554"/>
          </a:xfrm>
        </p:grpSpPr>
        <p:sp>
          <p:nvSpPr>
            <p:cNvPr id="37" name="TextBox 36">
              <a:extLst>
                <a:ext uri="{FF2B5EF4-FFF2-40B4-BE49-F238E27FC236}">
                  <a16:creationId xmlns:a16="http://schemas.microsoft.com/office/drawing/2014/main" id="{6D8E850B-7005-B34A-BFF2-01CEE095F0FC}"/>
                </a:ext>
              </a:extLst>
            </p:cNvPr>
            <p:cNvSpPr txBox="1"/>
            <p:nvPr/>
          </p:nvSpPr>
          <p:spPr>
            <a:xfrm>
              <a:off x="2622727" y="1922058"/>
              <a:ext cx="1253227" cy="338554"/>
            </a:xfrm>
            <a:prstGeom prst="rect">
              <a:avLst/>
            </a:prstGeom>
            <a:noFill/>
          </p:spPr>
          <p:txBody>
            <a:bodyPr wrap="none" rtlCol="0">
              <a:spAutoFit/>
            </a:bodyPr>
            <a:lstStyle/>
            <a:p>
              <a:pPr algn="ctr"/>
              <a:r>
                <a:rPr lang="en-US" sz="1600" dirty="0">
                  <a:solidFill>
                    <a:schemeClr val="accent5"/>
                  </a:solidFill>
                </a:rPr>
                <a:t>electron-volt</a:t>
              </a:r>
            </a:p>
          </p:txBody>
        </p:sp>
        <p:sp>
          <p:nvSpPr>
            <p:cNvPr id="29" name="TextBox 28">
              <a:extLst>
                <a:ext uri="{FF2B5EF4-FFF2-40B4-BE49-F238E27FC236}">
                  <a16:creationId xmlns:a16="http://schemas.microsoft.com/office/drawing/2014/main" id="{7E1FF846-505B-FC49-B29B-39C5CBA74C2E}"/>
                </a:ext>
              </a:extLst>
            </p:cNvPr>
            <p:cNvSpPr txBox="1"/>
            <p:nvPr/>
          </p:nvSpPr>
          <p:spPr>
            <a:xfrm>
              <a:off x="4034229" y="1922058"/>
              <a:ext cx="769763" cy="338554"/>
            </a:xfrm>
            <a:prstGeom prst="rect">
              <a:avLst/>
            </a:prstGeom>
            <a:noFill/>
          </p:spPr>
          <p:txBody>
            <a:bodyPr wrap="none" rtlCol="0">
              <a:spAutoFit/>
            </a:bodyPr>
            <a:lstStyle/>
            <a:p>
              <a:pPr algn="ctr"/>
              <a:r>
                <a:rPr lang="en-US" sz="1600" dirty="0">
                  <a:solidFill>
                    <a:schemeClr val="accent5"/>
                  </a:solidFill>
                </a:rPr>
                <a:t>abohm</a:t>
              </a:r>
            </a:p>
          </p:txBody>
        </p:sp>
      </p:grpSp>
    </p:spTree>
    <p:extLst>
      <p:ext uri="{BB962C8B-B14F-4D97-AF65-F5344CB8AC3E}">
        <p14:creationId xmlns:p14="http://schemas.microsoft.com/office/powerpoint/2010/main" val="137740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4C85223-BCD8-CA4B-80ED-EC4281D349DF}"/>
              </a:ext>
            </a:extLst>
          </p:cNvPr>
          <p:cNvSpPr/>
          <p:nvPr/>
        </p:nvSpPr>
        <p:spPr>
          <a:xfrm>
            <a:off x="1108687" y="1219262"/>
            <a:ext cx="9974627" cy="441947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42950" lvl="1" indent="-285750">
              <a:buFont typeface="Arial" panose="020B0604020202020204" pitchFamily="34" charset="0"/>
              <a:buChar char="•"/>
            </a:pPr>
            <a:r>
              <a:rPr lang="en-US" dirty="0">
                <a:solidFill>
                  <a:schemeClr val="accent5"/>
                </a:solidFill>
              </a:rPr>
              <a:t>support business metrics, engineering math</a:t>
            </a:r>
          </a:p>
          <a:p>
            <a:pPr marL="742950" lvl="1" indent="-285750">
              <a:buFont typeface="Arial" panose="020B0604020202020204" pitchFamily="34" charset="0"/>
              <a:buChar char="•"/>
            </a:pPr>
            <a:r>
              <a:rPr lang="en-US" dirty="0">
                <a:solidFill>
                  <a:schemeClr val="accent5"/>
                </a:solidFill>
              </a:rPr>
              <a:t>represent underlying meaning of ratios and percentages (unemployment rate)</a:t>
            </a:r>
          </a:p>
          <a:p>
            <a:pPr marL="742950" lvl="1" indent="-285750">
              <a:buFont typeface="Arial" panose="020B0604020202020204" pitchFamily="34" charset="0"/>
              <a:buChar char="•"/>
            </a:pPr>
            <a:r>
              <a:rPr lang="en-US" dirty="0">
                <a:solidFill>
                  <a:schemeClr val="accent5"/>
                </a:solidFill>
              </a:rPr>
              <a:t>re-use data from QUDT</a:t>
            </a:r>
          </a:p>
          <a:p>
            <a:pPr marL="742950" lvl="1" indent="-285750">
              <a:buFont typeface="Arial" panose="020B0604020202020204" pitchFamily="34" charset="0"/>
              <a:buChar char="•"/>
            </a:pPr>
            <a:r>
              <a:rPr lang="en-US" dirty="0">
                <a:solidFill>
                  <a:schemeClr val="accent5"/>
                </a:solidFill>
              </a:rPr>
              <a:t>support domain-specific extensions</a:t>
            </a:r>
          </a:p>
          <a:p>
            <a:pPr marL="742950" lvl="1" indent="-285750">
              <a:buFont typeface="Arial" panose="020B0604020202020204" pitchFamily="34" charset="0"/>
              <a:buChar char="•"/>
            </a:pPr>
            <a:r>
              <a:rPr lang="en-US" dirty="0">
                <a:solidFill>
                  <a:schemeClr val="accent5"/>
                </a:solidFill>
              </a:rPr>
              <a:t>convert measurements in one unit to another (pounds to grams)</a:t>
            </a:r>
          </a:p>
          <a:p>
            <a:pPr marL="742950" lvl="1" indent="-285750">
              <a:buFont typeface="Arial" panose="020B0604020202020204" pitchFamily="34" charset="0"/>
              <a:buChar char="•"/>
            </a:pPr>
            <a:r>
              <a:rPr lang="en-US" dirty="0">
                <a:solidFill>
                  <a:schemeClr val="accent5"/>
                </a:solidFill>
              </a:rPr>
              <a:t>represent direct conversions (1 watt-hour per kilometer = 1.609 watt-hours per mile)</a:t>
            </a:r>
          </a:p>
          <a:p>
            <a:pPr marL="742950" lvl="1" indent="-285750">
              <a:buFont typeface="Arial" panose="020B0604020202020204" pitchFamily="34" charset="0"/>
              <a:buChar char="•"/>
            </a:pPr>
            <a:r>
              <a:rPr lang="en-US" dirty="0">
                <a:solidFill>
                  <a:schemeClr val="accent5"/>
                </a:solidFill>
              </a:rPr>
              <a:t>extend to additional base units without changing existing values (bit)</a:t>
            </a:r>
          </a:p>
          <a:p>
            <a:pPr marL="742950" lvl="1" indent="-285750">
              <a:buFont typeface="Arial" panose="020B0604020202020204" pitchFamily="34" charset="0"/>
              <a:buChar char="•"/>
            </a:pPr>
            <a:r>
              <a:rPr lang="en-US" dirty="0">
                <a:solidFill>
                  <a:schemeClr val="accent5"/>
                </a:solidFill>
              </a:rPr>
              <a:t>make sure units are suitable for intended use</a:t>
            </a:r>
          </a:p>
          <a:p>
            <a:pPr marL="742950" lvl="1" indent="-285750">
              <a:buFont typeface="Arial" panose="020B0604020202020204" pitchFamily="34" charset="0"/>
              <a:buChar char="•"/>
            </a:pPr>
            <a:r>
              <a:rPr lang="en-US" dirty="0">
                <a:solidFill>
                  <a:schemeClr val="accent5"/>
                </a:solidFill>
              </a:rPr>
              <a:t>support averages and standard deviations</a:t>
            </a:r>
          </a:p>
          <a:p>
            <a:pPr marL="742950" lvl="1" indent="-285750">
              <a:buFont typeface="Arial" panose="020B0604020202020204" pitchFamily="34" charset="0"/>
              <a:buChar char="•"/>
            </a:pPr>
            <a:r>
              <a:rPr lang="en-US" dirty="0">
                <a:solidFill>
                  <a:schemeClr val="accent5"/>
                </a:solidFill>
              </a:rPr>
              <a:t>automate data population for new units</a:t>
            </a:r>
          </a:p>
          <a:p>
            <a:pPr marL="742950" lvl="1" indent="-285750">
              <a:buFont typeface="Arial" panose="020B0604020202020204" pitchFamily="34" charset="0"/>
              <a:buChar char="•"/>
            </a:pPr>
            <a:r>
              <a:rPr lang="en-US" dirty="0">
                <a:solidFill>
                  <a:schemeClr val="accent5"/>
                </a:solidFill>
              </a:rPr>
              <a:t>allow fractional exponents</a:t>
            </a:r>
          </a:p>
          <a:p>
            <a:pPr marL="742950" lvl="1" indent="-285750">
              <a:buFont typeface="Arial" panose="020B0604020202020204" pitchFamily="34" charset="0"/>
              <a:buChar char="•"/>
            </a:pPr>
            <a:r>
              <a:rPr lang="en-US" dirty="0">
                <a:solidFill>
                  <a:schemeClr val="accent5"/>
                </a:solidFill>
              </a:rPr>
              <a:t>represent physics equations</a:t>
            </a:r>
          </a:p>
          <a:p>
            <a:pPr marL="742950" lvl="1" indent="-285750">
              <a:buFont typeface="Arial" panose="020B0604020202020204" pitchFamily="34" charset="0"/>
              <a:buChar char="•"/>
            </a:pPr>
            <a:r>
              <a:rPr lang="en-US" dirty="0">
                <a:solidFill>
                  <a:schemeClr val="accent5"/>
                </a:solidFill>
              </a:rPr>
              <a:t>extend to Gaussian and Planck systems</a:t>
            </a:r>
          </a:p>
          <a:p>
            <a:pPr marL="742950" lvl="1" indent="-285750">
              <a:buFont typeface="Arial" panose="020B0604020202020204" pitchFamily="34" charset="0"/>
              <a:buChar char="•"/>
            </a:pPr>
            <a:r>
              <a:rPr lang="en-US" dirty="0">
                <a:solidFill>
                  <a:schemeClr val="accent5"/>
                </a:solidFill>
              </a:rPr>
              <a:t>support scales with offsets and logarithmic definitions (pH)</a:t>
            </a:r>
          </a:p>
          <a:p>
            <a:pPr marL="742950" lvl="1" indent="-285750">
              <a:buFont typeface="Arial" panose="020B0604020202020204" pitchFamily="34" charset="0"/>
              <a:buChar char="•"/>
            </a:pPr>
            <a:r>
              <a:rPr lang="en-US" dirty="0">
                <a:solidFill>
                  <a:schemeClr val="accent5"/>
                </a:solidFill>
              </a:rPr>
              <a:t>satisfy every criteria for ontology quality (Understandable, Concise, …)</a:t>
            </a:r>
          </a:p>
          <a:p>
            <a:pPr marL="742950" lvl="1" indent="-285750">
              <a:buFont typeface="Arial" panose="020B0604020202020204" pitchFamily="34" charset="0"/>
              <a:buChar char="•"/>
            </a:pPr>
            <a:r>
              <a:rPr lang="en-US" dirty="0">
                <a:solidFill>
                  <a:schemeClr val="accent5"/>
                </a:solidFill>
              </a:rPr>
              <a:t>etc.</a:t>
            </a:r>
          </a:p>
        </p:txBody>
      </p:sp>
      <p:sp>
        <p:nvSpPr>
          <p:cNvPr id="2" name="Slide Number Placeholder 1">
            <a:extLst>
              <a:ext uri="{FF2B5EF4-FFF2-40B4-BE49-F238E27FC236}">
                <a16:creationId xmlns:a16="http://schemas.microsoft.com/office/drawing/2014/main" id="{7E3EB584-E3FE-EB4F-9B75-09B204869BFB}"/>
              </a:ext>
            </a:extLst>
          </p:cNvPr>
          <p:cNvSpPr>
            <a:spLocks noGrp="1"/>
          </p:cNvSpPr>
          <p:nvPr>
            <p:ph type="sldNum" sz="quarter" idx="12"/>
          </p:nvPr>
        </p:nvSpPr>
        <p:spPr/>
        <p:txBody>
          <a:bodyPr/>
          <a:lstStyle/>
          <a:p>
            <a:fld id="{DC67C13A-F4A7-1D42-BF79-E2C931796040}" type="slidenum">
              <a:rPr lang="en-US" smtClean="0"/>
              <a:t>2</a:t>
            </a:fld>
            <a:endParaRPr lang="en-US"/>
          </a:p>
        </p:txBody>
      </p:sp>
      <p:sp>
        <p:nvSpPr>
          <p:cNvPr id="6" name="TextBox 5">
            <a:extLst>
              <a:ext uri="{FF2B5EF4-FFF2-40B4-BE49-F238E27FC236}">
                <a16:creationId xmlns:a16="http://schemas.microsoft.com/office/drawing/2014/main" id="{9152BE5A-C325-7947-8C86-863F731B2CC0}"/>
              </a:ext>
            </a:extLst>
          </p:cNvPr>
          <p:cNvSpPr txBox="1"/>
          <p:nvPr/>
        </p:nvSpPr>
        <p:spPr>
          <a:xfrm>
            <a:off x="537138" y="410739"/>
            <a:ext cx="6296660" cy="400110"/>
          </a:xfrm>
          <a:prstGeom prst="rect">
            <a:avLst/>
          </a:prstGeom>
          <a:noFill/>
        </p:spPr>
        <p:txBody>
          <a:bodyPr wrap="none" rtlCol="0">
            <a:spAutoFit/>
          </a:bodyPr>
          <a:lstStyle/>
          <a:p>
            <a:r>
              <a:rPr lang="en-US" sz="2000" dirty="0">
                <a:solidFill>
                  <a:schemeClr val="accent5"/>
                </a:solidFill>
              </a:rPr>
              <a:t>The Interesting Individuals can be used to identify how to:</a:t>
            </a:r>
          </a:p>
        </p:txBody>
      </p:sp>
    </p:spTree>
    <p:extLst>
      <p:ext uri="{BB962C8B-B14F-4D97-AF65-F5344CB8AC3E}">
        <p14:creationId xmlns:p14="http://schemas.microsoft.com/office/powerpoint/2010/main" val="3371071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3EB584-E3FE-EB4F-9B75-09B204869BFB}"/>
              </a:ext>
            </a:extLst>
          </p:cNvPr>
          <p:cNvSpPr>
            <a:spLocks noGrp="1"/>
          </p:cNvSpPr>
          <p:nvPr>
            <p:ph type="sldNum" sz="quarter" idx="12"/>
          </p:nvPr>
        </p:nvSpPr>
        <p:spPr/>
        <p:txBody>
          <a:bodyPr/>
          <a:lstStyle/>
          <a:p>
            <a:fld id="{DC67C13A-F4A7-1D42-BF79-E2C931796040}" type="slidenum">
              <a:rPr lang="en-US" smtClean="0"/>
              <a:t>3</a:t>
            </a:fld>
            <a:endParaRPr lang="en-US"/>
          </a:p>
        </p:txBody>
      </p:sp>
      <p:sp>
        <p:nvSpPr>
          <p:cNvPr id="6" name="TextBox 5">
            <a:extLst>
              <a:ext uri="{FF2B5EF4-FFF2-40B4-BE49-F238E27FC236}">
                <a16:creationId xmlns:a16="http://schemas.microsoft.com/office/drawing/2014/main" id="{9152BE5A-C325-7947-8C86-863F731B2CC0}"/>
              </a:ext>
            </a:extLst>
          </p:cNvPr>
          <p:cNvSpPr txBox="1"/>
          <p:nvPr/>
        </p:nvSpPr>
        <p:spPr>
          <a:xfrm>
            <a:off x="537138" y="410739"/>
            <a:ext cx="5492401" cy="400110"/>
          </a:xfrm>
          <a:prstGeom prst="rect">
            <a:avLst/>
          </a:prstGeom>
          <a:noFill/>
        </p:spPr>
        <p:txBody>
          <a:bodyPr wrap="none" rtlCol="0">
            <a:spAutoFit/>
          </a:bodyPr>
          <a:lstStyle/>
          <a:p>
            <a:r>
              <a:rPr lang="en-US" sz="2000" dirty="0">
                <a:solidFill>
                  <a:schemeClr val="accent5"/>
                </a:solidFill>
              </a:rPr>
              <a:t>What makes the Interesting Individuals Interesting:</a:t>
            </a:r>
          </a:p>
        </p:txBody>
      </p:sp>
      <p:sp>
        <p:nvSpPr>
          <p:cNvPr id="27" name="TextBox 26">
            <a:extLst>
              <a:ext uri="{FF2B5EF4-FFF2-40B4-BE49-F238E27FC236}">
                <a16:creationId xmlns:a16="http://schemas.microsoft.com/office/drawing/2014/main" id="{01A667C5-602A-0D4D-8A3F-B88C2DB43537}"/>
              </a:ext>
            </a:extLst>
          </p:cNvPr>
          <p:cNvSpPr txBox="1"/>
          <p:nvPr/>
        </p:nvSpPr>
        <p:spPr>
          <a:xfrm>
            <a:off x="1101334" y="794802"/>
            <a:ext cx="10500823" cy="5816977"/>
          </a:xfrm>
          <a:prstGeom prst="rect">
            <a:avLst/>
          </a:prstGeom>
          <a:noFill/>
        </p:spPr>
        <p:txBody>
          <a:bodyPr wrap="none" rtlCol="0">
            <a:spAutoFit/>
          </a:bodyPr>
          <a:lstStyle/>
          <a:p>
            <a:r>
              <a:rPr lang="en-US" sz="1600" i="1" dirty="0">
                <a:solidFill>
                  <a:schemeClr val="accent5"/>
                </a:solidFill>
              </a:rPr>
              <a:t>abohm </a:t>
            </a:r>
            <a:r>
              <a:rPr lang="en-US" sz="1600" dirty="0">
                <a:solidFill>
                  <a:schemeClr val="accent5"/>
                </a:solidFill>
              </a:rPr>
              <a:t>is a unit of the Gaussian System (represents electromagnetism very differently than SI)</a:t>
            </a:r>
          </a:p>
          <a:p>
            <a:r>
              <a:rPr lang="en-US" sz="1600" i="1" dirty="0">
                <a:solidFill>
                  <a:schemeClr val="accent5"/>
                </a:solidFill>
              </a:rPr>
              <a:t>ampere</a:t>
            </a:r>
            <a:r>
              <a:rPr lang="en-US" sz="1600" dirty="0">
                <a:solidFill>
                  <a:schemeClr val="accent5"/>
                </a:solidFill>
              </a:rPr>
              <a:t> was introduced before electromagnetism was well-understood</a:t>
            </a:r>
          </a:p>
          <a:p>
            <a:r>
              <a:rPr lang="en-US" sz="1600" i="1" dirty="0">
                <a:solidFill>
                  <a:schemeClr val="accent5"/>
                </a:solidFill>
              </a:rPr>
              <a:t>average cost to acquire customer </a:t>
            </a:r>
            <a:r>
              <a:rPr lang="en-US" sz="1600" dirty="0">
                <a:solidFill>
                  <a:schemeClr val="accent5"/>
                </a:solidFill>
              </a:rPr>
              <a:t>is a typical business metric, and an average</a:t>
            </a:r>
          </a:p>
          <a:p>
            <a:r>
              <a:rPr lang="en-US" sz="1600" i="1" dirty="0">
                <a:solidFill>
                  <a:schemeClr val="accent5"/>
                </a:solidFill>
              </a:rPr>
              <a:t>becquerel</a:t>
            </a:r>
            <a:r>
              <a:rPr lang="en-US" sz="1600" dirty="0">
                <a:solidFill>
                  <a:schemeClr val="accent5"/>
                </a:solidFill>
              </a:rPr>
              <a:t> was introduced to help prevent errors, but complicates the semantics (becquerel and hertz are both “per second”)</a:t>
            </a:r>
          </a:p>
          <a:p>
            <a:r>
              <a:rPr lang="en-US" sz="1600" i="1" dirty="0">
                <a:solidFill>
                  <a:schemeClr val="accent5"/>
                </a:solidFill>
              </a:rPr>
              <a:t>calorie</a:t>
            </a:r>
            <a:r>
              <a:rPr lang="en-US" sz="1600" dirty="0">
                <a:solidFill>
                  <a:schemeClr val="accent5"/>
                </a:solidFill>
              </a:rPr>
              <a:t> is expressed in terms of a difference in temperature</a:t>
            </a:r>
          </a:p>
          <a:p>
            <a:r>
              <a:rPr lang="en-US" sz="1600" i="1" dirty="0">
                <a:solidFill>
                  <a:schemeClr val="accent5"/>
                </a:solidFill>
              </a:rPr>
              <a:t>degree Fahrenheit </a:t>
            </a:r>
            <a:r>
              <a:rPr lang="en-US" sz="1600" dirty="0">
                <a:solidFill>
                  <a:schemeClr val="accent5"/>
                </a:solidFill>
              </a:rPr>
              <a:t>– conversion to Kelvin require an offset, unless it is being used to measure a temperature difference</a:t>
            </a:r>
          </a:p>
          <a:p>
            <a:r>
              <a:rPr lang="en-US" sz="1600" i="1" dirty="0">
                <a:solidFill>
                  <a:schemeClr val="accent5"/>
                </a:solidFill>
              </a:rPr>
              <a:t>electron-volt</a:t>
            </a:r>
            <a:r>
              <a:rPr lang="en-US" sz="1600" dirty="0">
                <a:solidFill>
                  <a:schemeClr val="accent5"/>
                </a:solidFill>
              </a:rPr>
              <a:t> is a unit in the Planck system of units</a:t>
            </a:r>
          </a:p>
          <a:p>
            <a:r>
              <a:rPr lang="en-US" sz="1600" i="1" dirty="0">
                <a:solidFill>
                  <a:schemeClr val="accent5"/>
                </a:solidFill>
              </a:rPr>
              <a:t>energy</a:t>
            </a:r>
            <a:r>
              <a:rPr lang="en-US" sz="1600" dirty="0">
                <a:solidFill>
                  <a:schemeClr val="accent5"/>
                </a:solidFill>
              </a:rPr>
              <a:t> and </a:t>
            </a:r>
            <a:r>
              <a:rPr lang="en-US" sz="1600" i="1" dirty="0">
                <a:solidFill>
                  <a:schemeClr val="accent5"/>
                </a:solidFill>
              </a:rPr>
              <a:t>work</a:t>
            </a:r>
            <a:r>
              <a:rPr lang="en-US" sz="1600" dirty="0">
                <a:solidFill>
                  <a:schemeClr val="accent5"/>
                </a:solidFill>
              </a:rPr>
              <a:t> are two distinct measurable characteristics with the same unit of measure, joule</a:t>
            </a:r>
            <a:endParaRPr lang="en-US" sz="2000" baseline="30000" dirty="0">
              <a:solidFill>
                <a:schemeClr val="accent5"/>
              </a:solidFill>
            </a:endParaRPr>
          </a:p>
          <a:p>
            <a:r>
              <a:rPr lang="en-US" sz="1600" i="1" dirty="0">
                <a:solidFill>
                  <a:schemeClr val="accent5"/>
                </a:solidFill>
              </a:rPr>
              <a:t>joule = (kilogram meter</a:t>
            </a:r>
            <a:r>
              <a:rPr lang="en-US" sz="2000" i="1" baseline="30000" dirty="0">
                <a:solidFill>
                  <a:schemeClr val="accent5"/>
                </a:solidFill>
              </a:rPr>
              <a:t>2</a:t>
            </a:r>
            <a:r>
              <a:rPr lang="en-US" sz="1600" i="1" dirty="0">
                <a:solidFill>
                  <a:schemeClr val="accent5"/>
                </a:solidFill>
              </a:rPr>
              <a:t> second </a:t>
            </a:r>
            <a:r>
              <a:rPr lang="en-US" sz="2000" i="1" baseline="30000" dirty="0">
                <a:solidFill>
                  <a:schemeClr val="accent5"/>
                </a:solidFill>
              </a:rPr>
              <a:t>-2</a:t>
            </a:r>
            <a:r>
              <a:rPr lang="en-US" sz="1600" dirty="0">
                <a:solidFill>
                  <a:schemeClr val="accent5"/>
                </a:solidFill>
              </a:rPr>
              <a:t>) is a product of powers of units. It is used to measures energy or work</a:t>
            </a:r>
          </a:p>
          <a:p>
            <a:r>
              <a:rPr lang="en-US" sz="1600" dirty="0">
                <a:solidFill>
                  <a:schemeClr val="accent5"/>
                </a:solidFill>
              </a:rPr>
              <a:t>(</a:t>
            </a:r>
            <a:r>
              <a:rPr lang="en-US" sz="1600" i="1" dirty="0">
                <a:solidFill>
                  <a:schemeClr val="accent5"/>
                </a:solidFill>
              </a:rPr>
              <a:t>length time </a:t>
            </a:r>
            <a:r>
              <a:rPr lang="en-US" sz="2000" i="1" baseline="30000" dirty="0">
                <a:solidFill>
                  <a:schemeClr val="accent5"/>
                </a:solidFill>
              </a:rPr>
              <a:t>-2</a:t>
            </a:r>
            <a:r>
              <a:rPr lang="en-US" sz="1600" dirty="0">
                <a:solidFill>
                  <a:schemeClr val="accent5"/>
                </a:solidFill>
              </a:rPr>
              <a:t>) is the physical expression for the concept of </a:t>
            </a:r>
            <a:r>
              <a:rPr lang="en-US" sz="1600" i="1" dirty="0">
                <a:solidFill>
                  <a:schemeClr val="accent5"/>
                </a:solidFill>
              </a:rPr>
              <a:t>linear acceleration</a:t>
            </a:r>
            <a:r>
              <a:rPr lang="en-US" sz="2000" dirty="0">
                <a:solidFill>
                  <a:schemeClr val="accent5"/>
                </a:solidFill>
              </a:rPr>
              <a:t>,</a:t>
            </a:r>
            <a:r>
              <a:rPr lang="en-US" sz="1600" dirty="0">
                <a:solidFill>
                  <a:schemeClr val="accent5"/>
                </a:solidFill>
              </a:rPr>
              <a:t> which has SI unit (</a:t>
            </a:r>
            <a:r>
              <a:rPr lang="en-US" sz="1600" i="1" dirty="0">
                <a:solidFill>
                  <a:schemeClr val="accent5"/>
                </a:solidFill>
              </a:rPr>
              <a:t>meter second </a:t>
            </a:r>
            <a:r>
              <a:rPr lang="en-US" sz="2000" i="1" baseline="30000" dirty="0">
                <a:solidFill>
                  <a:schemeClr val="accent5"/>
                </a:solidFill>
              </a:rPr>
              <a:t>-2</a:t>
            </a:r>
            <a:r>
              <a:rPr lang="en-US" sz="1600" dirty="0">
                <a:solidFill>
                  <a:schemeClr val="accent5"/>
                </a:solidFill>
              </a:rPr>
              <a:t>)</a:t>
            </a:r>
          </a:p>
          <a:p>
            <a:r>
              <a:rPr lang="en-US" sz="1600" i="1" dirty="0">
                <a:solidFill>
                  <a:schemeClr val="accent5"/>
                </a:solidFill>
              </a:rPr>
              <a:t>Mb/s</a:t>
            </a:r>
            <a:r>
              <a:rPr lang="en-US" sz="1600" dirty="0">
                <a:solidFill>
                  <a:schemeClr val="accent5"/>
                </a:solidFill>
              </a:rPr>
              <a:t> is defined in terms of bits, which are not part of the International System of Units</a:t>
            </a:r>
          </a:p>
          <a:p>
            <a:r>
              <a:rPr lang="en-US" sz="1600" i="1" dirty="0">
                <a:solidFill>
                  <a:schemeClr val="accent5"/>
                </a:solidFill>
              </a:rPr>
              <a:t>millimeter</a:t>
            </a:r>
            <a:r>
              <a:rPr lang="en-US" sz="1600" dirty="0">
                <a:solidFill>
                  <a:schemeClr val="accent5"/>
                </a:solidFill>
              </a:rPr>
              <a:t> uses a standard prefix for a power of ten (milli-, mega-, micro-, kilo-, etc.)</a:t>
            </a:r>
          </a:p>
          <a:p>
            <a:r>
              <a:rPr lang="en-US" sz="1600" i="1" dirty="0">
                <a:solidFill>
                  <a:schemeClr val="accent5"/>
                </a:solidFill>
              </a:rPr>
              <a:t>mile</a:t>
            </a:r>
            <a:r>
              <a:rPr lang="en-US" sz="1600" dirty="0">
                <a:solidFill>
                  <a:schemeClr val="accent5"/>
                </a:solidFill>
              </a:rPr>
              <a:t> and </a:t>
            </a:r>
            <a:r>
              <a:rPr lang="en-US" sz="1600" i="1" dirty="0">
                <a:solidFill>
                  <a:schemeClr val="accent5"/>
                </a:solidFill>
              </a:rPr>
              <a:t>ton</a:t>
            </a:r>
            <a:r>
              <a:rPr lang="en-US" sz="1600" dirty="0">
                <a:solidFill>
                  <a:schemeClr val="accent5"/>
                </a:solidFill>
              </a:rPr>
              <a:t> are units that are not part of the International System of Units</a:t>
            </a:r>
          </a:p>
          <a:p>
            <a:r>
              <a:rPr lang="en-US" sz="1600" i="1" dirty="0">
                <a:solidFill>
                  <a:schemeClr val="accent5"/>
                </a:solidFill>
              </a:rPr>
              <a:t>pH</a:t>
            </a:r>
            <a:r>
              <a:rPr lang="en-US" sz="1600" dirty="0">
                <a:solidFill>
                  <a:schemeClr val="accent5"/>
                </a:solidFill>
              </a:rPr>
              <a:t> to measure acidity has a logarithmic scale (QUDT annotation is “I don’t know what to do with this.”)</a:t>
            </a:r>
          </a:p>
          <a:p>
            <a:r>
              <a:rPr lang="en-US" sz="1600" i="1" dirty="0">
                <a:solidFill>
                  <a:schemeClr val="accent5"/>
                </a:solidFill>
              </a:rPr>
              <a:t>unemployment </a:t>
            </a:r>
            <a:r>
              <a:rPr lang="en-US" sz="1600" dirty="0">
                <a:solidFill>
                  <a:schemeClr val="accent5"/>
                </a:solidFill>
              </a:rPr>
              <a:t>rate is defined as (number of people seeking jobs)/(number of people in the labor force)</a:t>
            </a:r>
          </a:p>
          <a:p>
            <a:r>
              <a:rPr lang="en-US" sz="1600" i="1" dirty="0">
                <a:solidFill>
                  <a:schemeClr val="accent5"/>
                </a:solidFill>
              </a:rPr>
              <a:t>watt-hours-per-mile</a:t>
            </a:r>
            <a:r>
              <a:rPr lang="en-US" sz="1600" dirty="0">
                <a:solidFill>
                  <a:schemeClr val="accent5"/>
                </a:solidFill>
              </a:rPr>
              <a:t> shows the value of being able to convert directly from one unit to another (watt-hours per kilometer)</a:t>
            </a:r>
          </a:p>
          <a:p>
            <a:r>
              <a:rPr lang="en-US" sz="1600" dirty="0">
                <a:solidFill>
                  <a:schemeClr val="accent5"/>
                </a:solidFill>
              </a:rPr>
              <a:t>                                     it can be used to show how to automate decomposition to base units</a:t>
            </a:r>
          </a:p>
          <a:p>
            <a:r>
              <a:rPr lang="en-US" sz="1600" i="1" dirty="0">
                <a:solidFill>
                  <a:schemeClr val="accent5"/>
                </a:solidFill>
              </a:rPr>
              <a:t>F=ma </a:t>
            </a:r>
            <a:r>
              <a:rPr lang="en-US" sz="1600" dirty="0">
                <a:solidFill>
                  <a:schemeClr val="accent5"/>
                </a:solidFill>
              </a:rPr>
              <a:t>is a physical equation, independent of units</a:t>
            </a:r>
          </a:p>
          <a:p>
            <a:r>
              <a:rPr lang="en-US" sz="1600" i="1" dirty="0">
                <a:solidFill>
                  <a:schemeClr val="accent5"/>
                </a:solidFill>
              </a:rPr>
              <a:t>Gaussian System </a:t>
            </a:r>
            <a:r>
              <a:rPr lang="en-US" sz="1600" dirty="0">
                <a:solidFill>
                  <a:schemeClr val="accent5"/>
                </a:solidFill>
              </a:rPr>
              <a:t>represents concepts of electromagnetism without ampere, still used some</a:t>
            </a:r>
          </a:p>
          <a:p>
            <a:r>
              <a:rPr lang="en-US" sz="1600" i="1" dirty="0">
                <a:solidFill>
                  <a:schemeClr val="accent5"/>
                </a:solidFill>
              </a:rPr>
              <a:t>Planck System </a:t>
            </a:r>
            <a:r>
              <a:rPr lang="en-US" sz="1600" dirty="0">
                <a:solidFill>
                  <a:schemeClr val="accent5"/>
                </a:solidFill>
              </a:rPr>
              <a:t>is used in particle physics</a:t>
            </a:r>
          </a:p>
          <a:p>
            <a:r>
              <a:rPr lang="en-US" sz="1600" i="1" dirty="0">
                <a:solidFill>
                  <a:schemeClr val="accent5"/>
                </a:solidFill>
              </a:rPr>
              <a:t>averages</a:t>
            </a:r>
            <a:r>
              <a:rPr lang="en-US" sz="1600" dirty="0">
                <a:solidFill>
                  <a:schemeClr val="accent5"/>
                </a:solidFill>
              </a:rPr>
              <a:t> are common in data sets and need to be represented</a:t>
            </a:r>
          </a:p>
          <a:p>
            <a:r>
              <a:rPr lang="en-US" sz="1600" dirty="0">
                <a:solidFill>
                  <a:schemeClr val="accent5"/>
                </a:solidFill>
              </a:rPr>
              <a:t>Some measurements are </a:t>
            </a:r>
            <a:r>
              <a:rPr lang="en-US" sz="1600" i="1" dirty="0">
                <a:solidFill>
                  <a:schemeClr val="accent5"/>
                </a:solidFill>
              </a:rPr>
              <a:t>continuously varying over time </a:t>
            </a:r>
            <a:r>
              <a:rPr lang="en-US" sz="1600" dirty="0">
                <a:solidFill>
                  <a:schemeClr val="accent5"/>
                </a:solidFill>
              </a:rPr>
              <a:t>(like a seismometer chart)</a:t>
            </a:r>
          </a:p>
          <a:p>
            <a:r>
              <a:rPr lang="en-US" sz="1600" dirty="0">
                <a:solidFill>
                  <a:schemeClr val="accent5"/>
                </a:solidFill>
              </a:rPr>
              <a:t>Measurements are often recorded along with </a:t>
            </a:r>
            <a:r>
              <a:rPr lang="en-US" sz="1600" i="1" dirty="0">
                <a:solidFill>
                  <a:schemeClr val="accent5"/>
                </a:solidFill>
              </a:rPr>
              <a:t>precision</a:t>
            </a:r>
            <a:r>
              <a:rPr lang="en-US" sz="1600" dirty="0">
                <a:solidFill>
                  <a:schemeClr val="accent5"/>
                </a:solidFill>
              </a:rPr>
              <a:t>.</a:t>
            </a:r>
          </a:p>
        </p:txBody>
      </p:sp>
    </p:spTree>
    <p:extLst>
      <p:ext uri="{BB962C8B-B14F-4D97-AF65-F5344CB8AC3E}">
        <p14:creationId xmlns:p14="http://schemas.microsoft.com/office/powerpoint/2010/main" val="350806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8783D0-2355-1446-B543-A8D8988A6E10}"/>
              </a:ext>
            </a:extLst>
          </p:cNvPr>
          <p:cNvSpPr>
            <a:spLocks noGrp="1"/>
          </p:cNvSpPr>
          <p:nvPr>
            <p:ph type="sldNum" sz="quarter" idx="12"/>
          </p:nvPr>
        </p:nvSpPr>
        <p:spPr/>
        <p:txBody>
          <a:bodyPr/>
          <a:lstStyle/>
          <a:p>
            <a:fld id="{DC67C13A-F4A7-1D42-BF79-E2C931796040}" type="slidenum">
              <a:rPr lang="en-US" smtClean="0"/>
              <a:t>4</a:t>
            </a:fld>
            <a:endParaRPr lang="en-US"/>
          </a:p>
        </p:txBody>
      </p:sp>
      <p:sp>
        <p:nvSpPr>
          <p:cNvPr id="3" name="TextBox 2">
            <a:extLst>
              <a:ext uri="{FF2B5EF4-FFF2-40B4-BE49-F238E27FC236}">
                <a16:creationId xmlns:a16="http://schemas.microsoft.com/office/drawing/2014/main" id="{E08B26CC-CC74-EF45-9FF2-A4DD3FB9C476}"/>
              </a:ext>
            </a:extLst>
          </p:cNvPr>
          <p:cNvSpPr txBox="1"/>
          <p:nvPr/>
        </p:nvSpPr>
        <p:spPr>
          <a:xfrm>
            <a:off x="537138" y="410739"/>
            <a:ext cx="7815473" cy="400110"/>
          </a:xfrm>
          <a:prstGeom prst="rect">
            <a:avLst/>
          </a:prstGeom>
          <a:noFill/>
        </p:spPr>
        <p:txBody>
          <a:bodyPr wrap="none" rtlCol="0">
            <a:spAutoFit/>
          </a:bodyPr>
          <a:lstStyle/>
          <a:p>
            <a:r>
              <a:rPr lang="en-US" sz="2000" dirty="0">
                <a:solidFill>
                  <a:schemeClr val="accent5"/>
                </a:solidFill>
              </a:rPr>
              <a:t>We probably want a way to say what characteristic(s) a unit can measure.</a:t>
            </a:r>
          </a:p>
        </p:txBody>
      </p:sp>
      <p:grpSp>
        <p:nvGrpSpPr>
          <p:cNvPr id="4" name="Group 3">
            <a:extLst>
              <a:ext uri="{FF2B5EF4-FFF2-40B4-BE49-F238E27FC236}">
                <a16:creationId xmlns:a16="http://schemas.microsoft.com/office/drawing/2014/main" id="{BE9CAE04-EDF8-2143-B5CA-C1B35970B4D4}"/>
              </a:ext>
            </a:extLst>
          </p:cNvPr>
          <p:cNvGrpSpPr/>
          <p:nvPr/>
        </p:nvGrpSpPr>
        <p:grpSpPr>
          <a:xfrm>
            <a:off x="3098220" y="1255308"/>
            <a:ext cx="5555700" cy="517022"/>
            <a:chOff x="3098220" y="1255308"/>
            <a:chExt cx="5555700" cy="517022"/>
          </a:xfrm>
        </p:grpSpPr>
        <p:sp>
          <p:nvSpPr>
            <p:cNvPr id="17" name="TextBox 16">
              <a:extLst>
                <a:ext uri="{FF2B5EF4-FFF2-40B4-BE49-F238E27FC236}">
                  <a16:creationId xmlns:a16="http://schemas.microsoft.com/office/drawing/2014/main" id="{88B5D225-6A73-EE48-8D04-B90C5284DDCD}"/>
                </a:ext>
              </a:extLst>
            </p:cNvPr>
            <p:cNvSpPr txBox="1"/>
            <p:nvPr/>
          </p:nvSpPr>
          <p:spPr>
            <a:xfrm>
              <a:off x="3098220" y="1433776"/>
              <a:ext cx="1793503" cy="338554"/>
            </a:xfrm>
            <a:prstGeom prst="rect">
              <a:avLst/>
            </a:prstGeom>
            <a:noFill/>
          </p:spPr>
          <p:txBody>
            <a:bodyPr wrap="none" rtlCol="0">
              <a:spAutoFit/>
            </a:bodyPr>
            <a:lstStyle/>
            <a:p>
              <a:pPr algn="r"/>
              <a:r>
                <a:rPr lang="en-US" sz="1600" dirty="0">
                  <a:solidFill>
                    <a:schemeClr val="accent5"/>
                  </a:solidFill>
                </a:rPr>
                <a:t>watt-hour per mile </a:t>
              </a:r>
            </a:p>
          </p:txBody>
        </p:sp>
        <p:sp>
          <p:nvSpPr>
            <p:cNvPr id="19" name="TextBox 18">
              <a:extLst>
                <a:ext uri="{FF2B5EF4-FFF2-40B4-BE49-F238E27FC236}">
                  <a16:creationId xmlns:a16="http://schemas.microsoft.com/office/drawing/2014/main" id="{1C5CC354-E53F-9841-A0B7-07615D8B7D32}"/>
                </a:ext>
              </a:extLst>
            </p:cNvPr>
            <p:cNvSpPr txBox="1"/>
            <p:nvPr/>
          </p:nvSpPr>
          <p:spPr>
            <a:xfrm>
              <a:off x="6387914" y="1433776"/>
              <a:ext cx="2266006" cy="338554"/>
            </a:xfrm>
            <a:prstGeom prst="rect">
              <a:avLst/>
            </a:prstGeom>
            <a:noFill/>
          </p:spPr>
          <p:txBody>
            <a:bodyPr wrap="none" rtlCol="0">
              <a:spAutoFit/>
            </a:bodyPr>
            <a:lstStyle/>
            <a:p>
              <a:r>
                <a:rPr lang="en-US" sz="1600" dirty="0">
                  <a:solidFill>
                    <a:schemeClr val="accent5"/>
                  </a:solidFill>
                </a:rPr>
                <a:t>electric vehicle efficiency</a:t>
              </a:r>
            </a:p>
          </p:txBody>
        </p:sp>
        <p:cxnSp>
          <p:nvCxnSpPr>
            <p:cNvPr id="21" name="Straight Arrow Connector 20">
              <a:extLst>
                <a:ext uri="{FF2B5EF4-FFF2-40B4-BE49-F238E27FC236}">
                  <a16:creationId xmlns:a16="http://schemas.microsoft.com/office/drawing/2014/main" id="{6EE2575B-F99F-BC4A-A37E-1CFAA763EBEA}"/>
                </a:ext>
              </a:extLst>
            </p:cNvPr>
            <p:cNvCxnSpPr>
              <a:cxnSpLocks/>
              <a:stCxn id="17" idx="3"/>
              <a:endCxn id="19" idx="1"/>
            </p:cNvCxnSpPr>
            <p:nvPr/>
          </p:nvCxnSpPr>
          <p:spPr>
            <a:xfrm>
              <a:off x="4891723" y="1603053"/>
              <a:ext cx="1496191"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85C28FE2-75EA-3046-92FA-0D40668C237B}"/>
                </a:ext>
              </a:extLst>
            </p:cNvPr>
            <p:cNvSpPr txBox="1"/>
            <p:nvPr/>
          </p:nvSpPr>
          <p:spPr>
            <a:xfrm>
              <a:off x="5145677" y="1255308"/>
              <a:ext cx="988284" cy="338554"/>
            </a:xfrm>
            <a:prstGeom prst="rect">
              <a:avLst/>
            </a:prstGeom>
            <a:noFill/>
          </p:spPr>
          <p:txBody>
            <a:bodyPr wrap="none" rtlCol="0">
              <a:spAutoFit/>
            </a:bodyPr>
            <a:lstStyle/>
            <a:p>
              <a:pPr algn="ctr"/>
              <a:r>
                <a:rPr lang="en-US" sz="1600" dirty="0">
                  <a:solidFill>
                    <a:schemeClr val="accent5"/>
                  </a:solidFill>
                </a:rPr>
                <a:t>measures</a:t>
              </a:r>
            </a:p>
          </p:txBody>
        </p:sp>
      </p:grpSp>
      <p:grpSp>
        <p:nvGrpSpPr>
          <p:cNvPr id="6" name="Group 5">
            <a:extLst>
              <a:ext uri="{FF2B5EF4-FFF2-40B4-BE49-F238E27FC236}">
                <a16:creationId xmlns:a16="http://schemas.microsoft.com/office/drawing/2014/main" id="{79C6A56F-73C9-F642-B355-AD64DB06D5E7}"/>
              </a:ext>
            </a:extLst>
          </p:cNvPr>
          <p:cNvGrpSpPr/>
          <p:nvPr/>
        </p:nvGrpSpPr>
        <p:grpSpPr>
          <a:xfrm>
            <a:off x="3874585" y="2436255"/>
            <a:ext cx="7134594" cy="513629"/>
            <a:chOff x="3874585" y="2516575"/>
            <a:chExt cx="7134594" cy="513629"/>
          </a:xfrm>
        </p:grpSpPr>
        <p:sp>
          <p:nvSpPr>
            <p:cNvPr id="31" name="TextBox 30">
              <a:extLst>
                <a:ext uri="{FF2B5EF4-FFF2-40B4-BE49-F238E27FC236}">
                  <a16:creationId xmlns:a16="http://schemas.microsoft.com/office/drawing/2014/main" id="{B428D552-0926-DD4A-AF36-E9C2DBB081CA}"/>
                </a:ext>
              </a:extLst>
            </p:cNvPr>
            <p:cNvSpPr txBox="1"/>
            <p:nvPr/>
          </p:nvSpPr>
          <p:spPr>
            <a:xfrm>
              <a:off x="3874585" y="2691650"/>
              <a:ext cx="1017138" cy="338554"/>
            </a:xfrm>
            <a:prstGeom prst="rect">
              <a:avLst/>
            </a:prstGeom>
            <a:noFill/>
          </p:spPr>
          <p:txBody>
            <a:bodyPr wrap="none" rtlCol="0">
              <a:spAutoFit/>
            </a:bodyPr>
            <a:lstStyle/>
            <a:p>
              <a:pPr algn="r"/>
              <a:r>
                <a:rPr lang="en-US" sz="1600" dirty="0">
                  <a:solidFill>
                    <a:schemeClr val="accent5"/>
                  </a:solidFill>
                </a:rPr>
                <a:t>becquerel</a:t>
              </a:r>
            </a:p>
          </p:txBody>
        </p:sp>
        <p:sp>
          <p:nvSpPr>
            <p:cNvPr id="33" name="TextBox 32">
              <a:extLst>
                <a:ext uri="{FF2B5EF4-FFF2-40B4-BE49-F238E27FC236}">
                  <a16:creationId xmlns:a16="http://schemas.microsoft.com/office/drawing/2014/main" id="{E952D45A-A5BE-E546-8200-A8F1B8B8A7C7}"/>
                </a:ext>
              </a:extLst>
            </p:cNvPr>
            <p:cNvSpPr txBox="1"/>
            <p:nvPr/>
          </p:nvSpPr>
          <p:spPr>
            <a:xfrm>
              <a:off x="6387914" y="2691650"/>
              <a:ext cx="4621265" cy="338554"/>
            </a:xfrm>
            <a:prstGeom prst="rect">
              <a:avLst/>
            </a:prstGeom>
            <a:noFill/>
          </p:spPr>
          <p:txBody>
            <a:bodyPr wrap="none" rtlCol="0">
              <a:spAutoFit/>
            </a:bodyPr>
            <a:lstStyle/>
            <a:p>
              <a:r>
                <a:rPr lang="en-US" sz="1600" dirty="0">
                  <a:solidFill>
                    <a:schemeClr val="accent5"/>
                  </a:solidFill>
                </a:rPr>
                <a:t>activity referred to a radionucleotide (“radioactivity”)</a:t>
              </a:r>
            </a:p>
          </p:txBody>
        </p:sp>
        <p:cxnSp>
          <p:nvCxnSpPr>
            <p:cNvPr id="34" name="Straight Arrow Connector 33">
              <a:extLst>
                <a:ext uri="{FF2B5EF4-FFF2-40B4-BE49-F238E27FC236}">
                  <a16:creationId xmlns:a16="http://schemas.microsoft.com/office/drawing/2014/main" id="{B400EA96-AE4D-5D41-BB43-0C0596EF0FB4}"/>
                </a:ext>
              </a:extLst>
            </p:cNvPr>
            <p:cNvCxnSpPr>
              <a:cxnSpLocks/>
              <a:stCxn id="31" idx="3"/>
              <a:endCxn id="33" idx="1"/>
            </p:cNvCxnSpPr>
            <p:nvPr/>
          </p:nvCxnSpPr>
          <p:spPr>
            <a:xfrm>
              <a:off x="4891723" y="2860927"/>
              <a:ext cx="1496191"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8D2CDCB9-0DE5-4B47-B71E-A86653C03068}"/>
                </a:ext>
              </a:extLst>
            </p:cNvPr>
            <p:cNvSpPr txBox="1"/>
            <p:nvPr/>
          </p:nvSpPr>
          <p:spPr>
            <a:xfrm>
              <a:off x="5143519" y="2516575"/>
              <a:ext cx="988284" cy="338554"/>
            </a:xfrm>
            <a:prstGeom prst="rect">
              <a:avLst/>
            </a:prstGeom>
            <a:noFill/>
          </p:spPr>
          <p:txBody>
            <a:bodyPr wrap="none" rtlCol="0">
              <a:spAutoFit/>
            </a:bodyPr>
            <a:lstStyle/>
            <a:p>
              <a:pPr algn="ctr"/>
              <a:r>
                <a:rPr lang="en-US" sz="1600" dirty="0">
                  <a:solidFill>
                    <a:schemeClr val="accent5"/>
                  </a:solidFill>
                </a:rPr>
                <a:t>measures</a:t>
              </a:r>
            </a:p>
          </p:txBody>
        </p:sp>
      </p:grpSp>
      <p:grpSp>
        <p:nvGrpSpPr>
          <p:cNvPr id="7" name="Group 6">
            <a:extLst>
              <a:ext uri="{FF2B5EF4-FFF2-40B4-BE49-F238E27FC236}">
                <a16:creationId xmlns:a16="http://schemas.microsoft.com/office/drawing/2014/main" id="{0BAD3D29-8586-0640-9725-C53668B7AED3}"/>
              </a:ext>
            </a:extLst>
          </p:cNvPr>
          <p:cNvGrpSpPr/>
          <p:nvPr/>
        </p:nvGrpSpPr>
        <p:grpSpPr>
          <a:xfrm>
            <a:off x="4274246" y="3028542"/>
            <a:ext cx="3137218" cy="501272"/>
            <a:chOff x="4274246" y="3068702"/>
            <a:chExt cx="3137218" cy="501272"/>
          </a:xfrm>
        </p:grpSpPr>
        <p:sp>
          <p:nvSpPr>
            <p:cNvPr id="36" name="TextBox 35">
              <a:extLst>
                <a:ext uri="{FF2B5EF4-FFF2-40B4-BE49-F238E27FC236}">
                  <a16:creationId xmlns:a16="http://schemas.microsoft.com/office/drawing/2014/main" id="{90705F74-D4BB-8741-8318-A8C70B0B24A9}"/>
                </a:ext>
              </a:extLst>
            </p:cNvPr>
            <p:cNvSpPr txBox="1"/>
            <p:nvPr/>
          </p:nvSpPr>
          <p:spPr>
            <a:xfrm>
              <a:off x="4274246" y="3231420"/>
              <a:ext cx="617477" cy="338554"/>
            </a:xfrm>
            <a:prstGeom prst="rect">
              <a:avLst/>
            </a:prstGeom>
            <a:noFill/>
          </p:spPr>
          <p:txBody>
            <a:bodyPr wrap="none" rtlCol="0">
              <a:spAutoFit/>
            </a:bodyPr>
            <a:lstStyle/>
            <a:p>
              <a:pPr algn="r"/>
              <a:r>
                <a:rPr lang="en-US" sz="1600" dirty="0">
                  <a:solidFill>
                    <a:schemeClr val="accent5"/>
                  </a:solidFill>
                </a:rPr>
                <a:t>hertz</a:t>
              </a:r>
            </a:p>
          </p:txBody>
        </p:sp>
        <p:sp>
          <p:nvSpPr>
            <p:cNvPr id="37" name="TextBox 36">
              <a:extLst>
                <a:ext uri="{FF2B5EF4-FFF2-40B4-BE49-F238E27FC236}">
                  <a16:creationId xmlns:a16="http://schemas.microsoft.com/office/drawing/2014/main" id="{884DAA58-246E-984F-8EF4-2D59F1BB7AF9}"/>
                </a:ext>
              </a:extLst>
            </p:cNvPr>
            <p:cNvSpPr txBox="1"/>
            <p:nvPr/>
          </p:nvSpPr>
          <p:spPr>
            <a:xfrm>
              <a:off x="6387914" y="3231420"/>
              <a:ext cx="1023550" cy="338554"/>
            </a:xfrm>
            <a:prstGeom prst="rect">
              <a:avLst/>
            </a:prstGeom>
            <a:noFill/>
          </p:spPr>
          <p:txBody>
            <a:bodyPr wrap="none" rtlCol="0">
              <a:spAutoFit/>
            </a:bodyPr>
            <a:lstStyle/>
            <a:p>
              <a:r>
                <a:rPr lang="en-US" sz="1600" dirty="0">
                  <a:solidFill>
                    <a:schemeClr val="accent5"/>
                  </a:solidFill>
                </a:rPr>
                <a:t>frequency</a:t>
              </a:r>
            </a:p>
          </p:txBody>
        </p:sp>
        <p:cxnSp>
          <p:nvCxnSpPr>
            <p:cNvPr id="40" name="Straight Arrow Connector 39">
              <a:extLst>
                <a:ext uri="{FF2B5EF4-FFF2-40B4-BE49-F238E27FC236}">
                  <a16:creationId xmlns:a16="http://schemas.microsoft.com/office/drawing/2014/main" id="{15C13CDC-3848-3E44-8A31-BEAD923E19A7}"/>
                </a:ext>
              </a:extLst>
            </p:cNvPr>
            <p:cNvCxnSpPr>
              <a:cxnSpLocks/>
              <a:stCxn id="36" idx="3"/>
              <a:endCxn id="37" idx="1"/>
            </p:cNvCxnSpPr>
            <p:nvPr/>
          </p:nvCxnSpPr>
          <p:spPr>
            <a:xfrm>
              <a:off x="4891723" y="3400697"/>
              <a:ext cx="1496191"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868C3246-9EB7-0040-98B9-AF5D6B594BE1}"/>
                </a:ext>
              </a:extLst>
            </p:cNvPr>
            <p:cNvSpPr txBox="1"/>
            <p:nvPr/>
          </p:nvSpPr>
          <p:spPr>
            <a:xfrm>
              <a:off x="5143519" y="3068702"/>
              <a:ext cx="988284" cy="338554"/>
            </a:xfrm>
            <a:prstGeom prst="rect">
              <a:avLst/>
            </a:prstGeom>
            <a:noFill/>
          </p:spPr>
          <p:txBody>
            <a:bodyPr wrap="none" rtlCol="0">
              <a:spAutoFit/>
            </a:bodyPr>
            <a:lstStyle/>
            <a:p>
              <a:pPr algn="ctr"/>
              <a:r>
                <a:rPr lang="en-US" sz="1600" dirty="0">
                  <a:solidFill>
                    <a:schemeClr val="accent5"/>
                  </a:solidFill>
                </a:rPr>
                <a:t>measures</a:t>
              </a:r>
            </a:p>
          </p:txBody>
        </p:sp>
      </p:grpSp>
      <p:grpSp>
        <p:nvGrpSpPr>
          <p:cNvPr id="8" name="Group 7">
            <a:extLst>
              <a:ext uri="{FF2B5EF4-FFF2-40B4-BE49-F238E27FC236}">
                <a16:creationId xmlns:a16="http://schemas.microsoft.com/office/drawing/2014/main" id="{0DD6D241-7E93-6D4F-9E8A-10B769E70376}"/>
              </a:ext>
            </a:extLst>
          </p:cNvPr>
          <p:cNvGrpSpPr/>
          <p:nvPr/>
        </p:nvGrpSpPr>
        <p:grpSpPr>
          <a:xfrm>
            <a:off x="4331057" y="3608474"/>
            <a:ext cx="2777504" cy="501272"/>
            <a:chOff x="4331057" y="3608474"/>
            <a:chExt cx="2777504" cy="501272"/>
          </a:xfrm>
        </p:grpSpPr>
        <p:sp>
          <p:nvSpPr>
            <p:cNvPr id="45" name="TextBox 44">
              <a:extLst>
                <a:ext uri="{FF2B5EF4-FFF2-40B4-BE49-F238E27FC236}">
                  <a16:creationId xmlns:a16="http://schemas.microsoft.com/office/drawing/2014/main" id="{D9268690-D779-AE43-B721-795DB002A179}"/>
                </a:ext>
              </a:extLst>
            </p:cNvPr>
            <p:cNvSpPr txBox="1"/>
            <p:nvPr/>
          </p:nvSpPr>
          <p:spPr>
            <a:xfrm>
              <a:off x="4331057" y="3771192"/>
              <a:ext cx="560666" cy="338554"/>
            </a:xfrm>
            <a:prstGeom prst="rect">
              <a:avLst/>
            </a:prstGeom>
            <a:noFill/>
          </p:spPr>
          <p:txBody>
            <a:bodyPr wrap="none" rtlCol="0">
              <a:spAutoFit/>
            </a:bodyPr>
            <a:lstStyle/>
            <a:p>
              <a:pPr algn="r"/>
              <a:r>
                <a:rPr lang="en-US" sz="1600" dirty="0">
                  <a:solidFill>
                    <a:schemeClr val="accent5"/>
                  </a:solidFill>
                </a:rPr>
                <a:t>watt</a:t>
              </a:r>
            </a:p>
          </p:txBody>
        </p:sp>
        <p:sp>
          <p:nvSpPr>
            <p:cNvPr id="46" name="TextBox 45">
              <a:extLst>
                <a:ext uri="{FF2B5EF4-FFF2-40B4-BE49-F238E27FC236}">
                  <a16:creationId xmlns:a16="http://schemas.microsoft.com/office/drawing/2014/main" id="{57B1587F-1A11-CC46-9FC2-B30E6294AD78}"/>
                </a:ext>
              </a:extLst>
            </p:cNvPr>
            <p:cNvSpPr txBox="1"/>
            <p:nvPr/>
          </p:nvSpPr>
          <p:spPr>
            <a:xfrm>
              <a:off x="6387914" y="3771192"/>
              <a:ext cx="720647" cy="338554"/>
            </a:xfrm>
            <a:prstGeom prst="rect">
              <a:avLst/>
            </a:prstGeom>
            <a:noFill/>
          </p:spPr>
          <p:txBody>
            <a:bodyPr wrap="none" rtlCol="0">
              <a:spAutoFit/>
            </a:bodyPr>
            <a:lstStyle/>
            <a:p>
              <a:r>
                <a:rPr lang="en-US" sz="1600" dirty="0">
                  <a:solidFill>
                    <a:schemeClr val="accent5"/>
                  </a:solidFill>
                </a:rPr>
                <a:t>power</a:t>
              </a:r>
            </a:p>
          </p:txBody>
        </p:sp>
        <p:cxnSp>
          <p:nvCxnSpPr>
            <p:cNvPr id="47" name="Straight Arrow Connector 46">
              <a:extLst>
                <a:ext uri="{FF2B5EF4-FFF2-40B4-BE49-F238E27FC236}">
                  <a16:creationId xmlns:a16="http://schemas.microsoft.com/office/drawing/2014/main" id="{43E804B0-BEE7-A842-A28F-BB1E70CE65F0}"/>
                </a:ext>
              </a:extLst>
            </p:cNvPr>
            <p:cNvCxnSpPr>
              <a:cxnSpLocks/>
              <a:stCxn id="45" idx="3"/>
              <a:endCxn id="46" idx="1"/>
            </p:cNvCxnSpPr>
            <p:nvPr/>
          </p:nvCxnSpPr>
          <p:spPr>
            <a:xfrm>
              <a:off x="4891723" y="3940469"/>
              <a:ext cx="1496191"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582B02DC-CC16-6B4B-80DA-F4A1160ADF56}"/>
                </a:ext>
              </a:extLst>
            </p:cNvPr>
            <p:cNvSpPr txBox="1"/>
            <p:nvPr/>
          </p:nvSpPr>
          <p:spPr>
            <a:xfrm>
              <a:off x="5143519" y="3608474"/>
              <a:ext cx="988284" cy="338554"/>
            </a:xfrm>
            <a:prstGeom prst="rect">
              <a:avLst/>
            </a:prstGeom>
            <a:noFill/>
          </p:spPr>
          <p:txBody>
            <a:bodyPr wrap="none" rtlCol="0">
              <a:spAutoFit/>
            </a:bodyPr>
            <a:lstStyle/>
            <a:p>
              <a:pPr algn="ctr"/>
              <a:r>
                <a:rPr lang="en-US" sz="1600" dirty="0">
                  <a:solidFill>
                    <a:schemeClr val="accent5"/>
                  </a:solidFill>
                </a:rPr>
                <a:t>measures</a:t>
              </a:r>
            </a:p>
          </p:txBody>
        </p:sp>
      </p:grpSp>
      <p:sp>
        <p:nvSpPr>
          <p:cNvPr id="49" name="TextBox 48">
            <a:extLst>
              <a:ext uri="{FF2B5EF4-FFF2-40B4-BE49-F238E27FC236}">
                <a16:creationId xmlns:a16="http://schemas.microsoft.com/office/drawing/2014/main" id="{96DECE54-9853-AF4C-9D89-8369111D83C6}"/>
              </a:ext>
            </a:extLst>
          </p:cNvPr>
          <p:cNvSpPr txBox="1"/>
          <p:nvPr/>
        </p:nvSpPr>
        <p:spPr>
          <a:xfrm>
            <a:off x="6387914" y="4340594"/>
            <a:ext cx="1127488" cy="338554"/>
          </a:xfrm>
          <a:prstGeom prst="rect">
            <a:avLst/>
          </a:prstGeom>
          <a:noFill/>
        </p:spPr>
        <p:txBody>
          <a:bodyPr wrap="none" rtlCol="0">
            <a:spAutoFit/>
          </a:bodyPr>
          <a:lstStyle/>
          <a:p>
            <a:r>
              <a:rPr lang="en-US" sz="1600" dirty="0">
                <a:solidFill>
                  <a:schemeClr val="accent5"/>
                </a:solidFill>
              </a:rPr>
              <a:t>radiant flux</a:t>
            </a:r>
          </a:p>
        </p:txBody>
      </p:sp>
      <p:cxnSp>
        <p:nvCxnSpPr>
          <p:cNvPr id="50" name="Straight Arrow Connector 49">
            <a:extLst>
              <a:ext uri="{FF2B5EF4-FFF2-40B4-BE49-F238E27FC236}">
                <a16:creationId xmlns:a16="http://schemas.microsoft.com/office/drawing/2014/main" id="{34BB1989-33BB-F146-91A3-8FB5FCAAF89D}"/>
              </a:ext>
            </a:extLst>
          </p:cNvPr>
          <p:cNvCxnSpPr>
            <a:cxnSpLocks/>
            <a:stCxn id="45" idx="3"/>
            <a:endCxn id="49" idx="1"/>
          </p:cNvCxnSpPr>
          <p:nvPr/>
        </p:nvCxnSpPr>
        <p:spPr>
          <a:xfrm>
            <a:off x="4891723" y="3940469"/>
            <a:ext cx="1496191" cy="569402"/>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588B79C-CED5-174F-92AF-F897B58C3484}"/>
              </a:ext>
            </a:extLst>
          </p:cNvPr>
          <p:cNvSpPr txBox="1"/>
          <p:nvPr/>
        </p:nvSpPr>
        <p:spPr>
          <a:xfrm>
            <a:off x="6387914" y="4931544"/>
            <a:ext cx="606256" cy="338554"/>
          </a:xfrm>
          <a:prstGeom prst="rect">
            <a:avLst/>
          </a:prstGeom>
          <a:noFill/>
        </p:spPr>
        <p:txBody>
          <a:bodyPr wrap="none" rtlCol="0">
            <a:spAutoFit/>
          </a:bodyPr>
          <a:lstStyle/>
          <a:p>
            <a:r>
              <a:rPr lang="en-US" sz="1600" dirty="0">
                <a:solidFill>
                  <a:schemeClr val="accent5"/>
                </a:solidFill>
              </a:rPr>
              <a:t>mass</a:t>
            </a:r>
          </a:p>
        </p:txBody>
      </p:sp>
      <p:cxnSp>
        <p:nvCxnSpPr>
          <p:cNvPr id="53" name="Straight Arrow Connector 52">
            <a:extLst>
              <a:ext uri="{FF2B5EF4-FFF2-40B4-BE49-F238E27FC236}">
                <a16:creationId xmlns:a16="http://schemas.microsoft.com/office/drawing/2014/main" id="{8B3FEE43-0A0A-6C40-9BF6-810AD9C351A9}"/>
              </a:ext>
            </a:extLst>
          </p:cNvPr>
          <p:cNvCxnSpPr>
            <a:cxnSpLocks/>
            <a:stCxn id="58" idx="3"/>
            <a:endCxn id="52" idx="1"/>
          </p:cNvCxnSpPr>
          <p:nvPr/>
        </p:nvCxnSpPr>
        <p:spPr>
          <a:xfrm>
            <a:off x="4891723" y="4709252"/>
            <a:ext cx="1496191" cy="391569"/>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628937A-6926-2142-8055-9E01C49FF5F9}"/>
              </a:ext>
            </a:extLst>
          </p:cNvPr>
          <p:cNvCxnSpPr>
            <a:cxnSpLocks/>
            <a:stCxn id="63" idx="3"/>
            <a:endCxn id="52" idx="1"/>
          </p:cNvCxnSpPr>
          <p:nvPr/>
        </p:nvCxnSpPr>
        <p:spPr>
          <a:xfrm>
            <a:off x="4891723" y="4982314"/>
            <a:ext cx="1496191" cy="118507"/>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560AEE46-D4F8-6149-914D-8284D921EEC2}"/>
              </a:ext>
            </a:extLst>
          </p:cNvPr>
          <p:cNvCxnSpPr>
            <a:cxnSpLocks/>
            <a:stCxn id="59" idx="3"/>
            <a:endCxn id="52" idx="1"/>
          </p:cNvCxnSpPr>
          <p:nvPr/>
        </p:nvCxnSpPr>
        <p:spPr>
          <a:xfrm flipV="1">
            <a:off x="4891723" y="5100821"/>
            <a:ext cx="1496191" cy="154555"/>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18CB9340-6ACF-CB45-B004-78B6EDC46B17}"/>
              </a:ext>
            </a:extLst>
          </p:cNvPr>
          <p:cNvCxnSpPr>
            <a:cxnSpLocks/>
            <a:stCxn id="60" idx="3"/>
            <a:endCxn id="52" idx="1"/>
          </p:cNvCxnSpPr>
          <p:nvPr/>
        </p:nvCxnSpPr>
        <p:spPr>
          <a:xfrm flipV="1">
            <a:off x="4891723" y="5100821"/>
            <a:ext cx="1496191" cy="427618"/>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CCFD0663-FEB5-334F-9EB4-D8A4DEAFE2FD}"/>
              </a:ext>
            </a:extLst>
          </p:cNvPr>
          <p:cNvSpPr txBox="1"/>
          <p:nvPr/>
        </p:nvSpPr>
        <p:spPr>
          <a:xfrm>
            <a:off x="3986731" y="4539975"/>
            <a:ext cx="904992" cy="338554"/>
          </a:xfrm>
          <a:prstGeom prst="rect">
            <a:avLst/>
          </a:prstGeom>
          <a:noFill/>
        </p:spPr>
        <p:txBody>
          <a:bodyPr wrap="none" rtlCol="0">
            <a:spAutoFit/>
          </a:bodyPr>
          <a:lstStyle/>
          <a:p>
            <a:pPr algn="r"/>
            <a:r>
              <a:rPr lang="en-US" sz="1600" dirty="0">
                <a:solidFill>
                  <a:schemeClr val="accent5"/>
                </a:solidFill>
              </a:rPr>
              <a:t>kilogram</a:t>
            </a:r>
          </a:p>
        </p:txBody>
      </p:sp>
      <p:sp>
        <p:nvSpPr>
          <p:cNvPr id="59" name="TextBox 58">
            <a:extLst>
              <a:ext uri="{FF2B5EF4-FFF2-40B4-BE49-F238E27FC236}">
                <a16:creationId xmlns:a16="http://schemas.microsoft.com/office/drawing/2014/main" id="{EBEE7599-4639-D74C-A692-7EC282331D94}"/>
              </a:ext>
            </a:extLst>
          </p:cNvPr>
          <p:cNvSpPr txBox="1"/>
          <p:nvPr/>
        </p:nvSpPr>
        <p:spPr>
          <a:xfrm>
            <a:off x="4168448" y="5086099"/>
            <a:ext cx="723275" cy="338554"/>
          </a:xfrm>
          <a:prstGeom prst="rect">
            <a:avLst/>
          </a:prstGeom>
          <a:noFill/>
        </p:spPr>
        <p:txBody>
          <a:bodyPr wrap="none" rtlCol="0">
            <a:spAutoFit/>
          </a:bodyPr>
          <a:lstStyle/>
          <a:p>
            <a:pPr algn="r"/>
            <a:r>
              <a:rPr lang="en-US" sz="1600" dirty="0">
                <a:solidFill>
                  <a:schemeClr val="accent5"/>
                </a:solidFill>
              </a:rPr>
              <a:t>pound</a:t>
            </a:r>
          </a:p>
        </p:txBody>
      </p:sp>
      <p:sp>
        <p:nvSpPr>
          <p:cNvPr id="60" name="TextBox 59">
            <a:extLst>
              <a:ext uri="{FF2B5EF4-FFF2-40B4-BE49-F238E27FC236}">
                <a16:creationId xmlns:a16="http://schemas.microsoft.com/office/drawing/2014/main" id="{43922601-A8B0-6041-BBF4-7ADCF785F089}"/>
              </a:ext>
            </a:extLst>
          </p:cNvPr>
          <p:cNvSpPr txBox="1"/>
          <p:nvPr/>
        </p:nvSpPr>
        <p:spPr>
          <a:xfrm>
            <a:off x="4423710" y="5359162"/>
            <a:ext cx="468013" cy="338554"/>
          </a:xfrm>
          <a:prstGeom prst="rect">
            <a:avLst/>
          </a:prstGeom>
          <a:noFill/>
        </p:spPr>
        <p:txBody>
          <a:bodyPr wrap="none" rtlCol="0">
            <a:spAutoFit/>
          </a:bodyPr>
          <a:lstStyle/>
          <a:p>
            <a:pPr algn="r"/>
            <a:r>
              <a:rPr lang="en-US" sz="1600" dirty="0">
                <a:solidFill>
                  <a:schemeClr val="accent5"/>
                </a:solidFill>
              </a:rPr>
              <a:t>ton</a:t>
            </a:r>
          </a:p>
        </p:txBody>
      </p:sp>
      <p:sp>
        <p:nvSpPr>
          <p:cNvPr id="63" name="TextBox 62">
            <a:extLst>
              <a:ext uri="{FF2B5EF4-FFF2-40B4-BE49-F238E27FC236}">
                <a16:creationId xmlns:a16="http://schemas.microsoft.com/office/drawing/2014/main" id="{73B3E95C-28BC-7541-AE21-49CC6AC4125B}"/>
              </a:ext>
            </a:extLst>
          </p:cNvPr>
          <p:cNvSpPr txBox="1"/>
          <p:nvPr/>
        </p:nvSpPr>
        <p:spPr>
          <a:xfrm>
            <a:off x="4281684" y="4813037"/>
            <a:ext cx="610039" cy="338554"/>
          </a:xfrm>
          <a:prstGeom prst="rect">
            <a:avLst/>
          </a:prstGeom>
          <a:noFill/>
        </p:spPr>
        <p:txBody>
          <a:bodyPr wrap="none" rtlCol="0">
            <a:spAutoFit/>
          </a:bodyPr>
          <a:lstStyle/>
          <a:p>
            <a:pPr algn="r"/>
            <a:r>
              <a:rPr lang="en-US" sz="1600" dirty="0">
                <a:solidFill>
                  <a:schemeClr val="accent5"/>
                </a:solidFill>
              </a:rPr>
              <a:t>gram</a:t>
            </a:r>
          </a:p>
        </p:txBody>
      </p:sp>
      <p:sp>
        <p:nvSpPr>
          <p:cNvPr id="65" name="TextBox 64">
            <a:extLst>
              <a:ext uri="{FF2B5EF4-FFF2-40B4-BE49-F238E27FC236}">
                <a16:creationId xmlns:a16="http://schemas.microsoft.com/office/drawing/2014/main" id="{A6567C3F-EECE-A949-BB92-3ADA429AC593}"/>
              </a:ext>
            </a:extLst>
          </p:cNvPr>
          <p:cNvSpPr txBox="1"/>
          <p:nvPr/>
        </p:nvSpPr>
        <p:spPr>
          <a:xfrm>
            <a:off x="5143519" y="5374052"/>
            <a:ext cx="988284" cy="338554"/>
          </a:xfrm>
          <a:prstGeom prst="rect">
            <a:avLst/>
          </a:prstGeom>
          <a:noFill/>
        </p:spPr>
        <p:txBody>
          <a:bodyPr wrap="none" rtlCol="0">
            <a:spAutoFit/>
          </a:bodyPr>
          <a:lstStyle/>
          <a:p>
            <a:pPr algn="ctr"/>
            <a:r>
              <a:rPr lang="en-US" sz="1600" dirty="0">
                <a:solidFill>
                  <a:schemeClr val="accent5"/>
                </a:solidFill>
              </a:rPr>
              <a:t>measures</a:t>
            </a:r>
          </a:p>
        </p:txBody>
      </p:sp>
      <p:sp>
        <p:nvSpPr>
          <p:cNvPr id="71" name="TextBox 70">
            <a:extLst>
              <a:ext uri="{FF2B5EF4-FFF2-40B4-BE49-F238E27FC236}">
                <a16:creationId xmlns:a16="http://schemas.microsoft.com/office/drawing/2014/main" id="{7BF2CB96-0D5E-2041-9B30-EF654D572B43}"/>
              </a:ext>
            </a:extLst>
          </p:cNvPr>
          <p:cNvSpPr txBox="1"/>
          <p:nvPr/>
        </p:nvSpPr>
        <p:spPr>
          <a:xfrm>
            <a:off x="2351802" y="6053072"/>
            <a:ext cx="7488397" cy="369332"/>
          </a:xfrm>
          <a:prstGeom prst="rect">
            <a:avLst/>
          </a:prstGeom>
          <a:noFill/>
        </p:spPr>
        <p:txBody>
          <a:bodyPr wrap="none" rtlCol="0">
            <a:spAutoFit/>
          </a:bodyPr>
          <a:lstStyle/>
          <a:p>
            <a:r>
              <a:rPr lang="en-US" dirty="0">
                <a:solidFill>
                  <a:schemeClr val="accent5"/>
                </a:solidFill>
              </a:rPr>
              <a:t>Helps ensure units are used as intended and calculations make physical sense.</a:t>
            </a:r>
          </a:p>
        </p:txBody>
      </p:sp>
      <p:grpSp>
        <p:nvGrpSpPr>
          <p:cNvPr id="5" name="Group 4">
            <a:extLst>
              <a:ext uri="{FF2B5EF4-FFF2-40B4-BE49-F238E27FC236}">
                <a16:creationId xmlns:a16="http://schemas.microsoft.com/office/drawing/2014/main" id="{47F7EB11-BF8E-B24A-A0EF-10CD653F968D}"/>
              </a:ext>
            </a:extLst>
          </p:cNvPr>
          <p:cNvGrpSpPr/>
          <p:nvPr/>
        </p:nvGrpSpPr>
        <p:grpSpPr>
          <a:xfrm>
            <a:off x="3031828" y="1850988"/>
            <a:ext cx="4565731" cy="506609"/>
            <a:chOff x="3031828" y="1971468"/>
            <a:chExt cx="4565731" cy="506609"/>
          </a:xfrm>
        </p:grpSpPr>
        <p:sp>
          <p:nvSpPr>
            <p:cNvPr id="72" name="TextBox 71">
              <a:extLst>
                <a:ext uri="{FF2B5EF4-FFF2-40B4-BE49-F238E27FC236}">
                  <a16:creationId xmlns:a16="http://schemas.microsoft.com/office/drawing/2014/main" id="{33FB549E-7A4F-5F44-88BA-1F0C19322BA5}"/>
                </a:ext>
              </a:extLst>
            </p:cNvPr>
            <p:cNvSpPr txBox="1"/>
            <p:nvPr/>
          </p:nvSpPr>
          <p:spPr>
            <a:xfrm>
              <a:off x="3031828" y="2139523"/>
              <a:ext cx="1808316" cy="338554"/>
            </a:xfrm>
            <a:prstGeom prst="rect">
              <a:avLst/>
            </a:prstGeom>
            <a:noFill/>
          </p:spPr>
          <p:txBody>
            <a:bodyPr wrap="none" rtlCol="0">
              <a:spAutoFit/>
            </a:bodyPr>
            <a:lstStyle/>
            <a:p>
              <a:pPr algn="r"/>
              <a:r>
                <a:rPr lang="en-US" sz="1600" dirty="0">
                  <a:solidFill>
                    <a:schemeClr val="accent5"/>
                  </a:solidFill>
                </a:rPr>
                <a:t>meter per second </a:t>
              </a:r>
              <a:r>
                <a:rPr lang="en-US" sz="2000" baseline="30000" dirty="0">
                  <a:solidFill>
                    <a:schemeClr val="accent5"/>
                  </a:solidFill>
                </a:rPr>
                <a:t>2</a:t>
              </a:r>
            </a:p>
          </p:txBody>
        </p:sp>
        <p:sp>
          <p:nvSpPr>
            <p:cNvPr id="73" name="TextBox 72">
              <a:extLst>
                <a:ext uri="{FF2B5EF4-FFF2-40B4-BE49-F238E27FC236}">
                  <a16:creationId xmlns:a16="http://schemas.microsoft.com/office/drawing/2014/main" id="{2D7D7A8C-1680-064F-8B07-1B09AFDFE4D7}"/>
                </a:ext>
              </a:extLst>
            </p:cNvPr>
            <p:cNvSpPr txBox="1"/>
            <p:nvPr/>
          </p:nvSpPr>
          <p:spPr>
            <a:xfrm>
              <a:off x="6394729" y="2138452"/>
              <a:ext cx="1202830" cy="338554"/>
            </a:xfrm>
            <a:prstGeom prst="rect">
              <a:avLst/>
            </a:prstGeom>
            <a:noFill/>
          </p:spPr>
          <p:txBody>
            <a:bodyPr wrap="none" rtlCol="0">
              <a:spAutoFit/>
            </a:bodyPr>
            <a:lstStyle/>
            <a:p>
              <a:r>
                <a:rPr lang="en-US" sz="1600" dirty="0">
                  <a:solidFill>
                    <a:schemeClr val="accent5"/>
                  </a:solidFill>
                </a:rPr>
                <a:t>acceleration</a:t>
              </a:r>
            </a:p>
          </p:txBody>
        </p:sp>
        <p:cxnSp>
          <p:nvCxnSpPr>
            <p:cNvPr id="74" name="Straight Arrow Connector 73">
              <a:extLst>
                <a:ext uri="{FF2B5EF4-FFF2-40B4-BE49-F238E27FC236}">
                  <a16:creationId xmlns:a16="http://schemas.microsoft.com/office/drawing/2014/main" id="{83D16089-F52B-DA4E-8DF2-2BFCE436B85D}"/>
                </a:ext>
              </a:extLst>
            </p:cNvPr>
            <p:cNvCxnSpPr>
              <a:cxnSpLocks/>
              <a:stCxn id="72" idx="3"/>
              <a:endCxn id="73" idx="1"/>
            </p:cNvCxnSpPr>
            <p:nvPr/>
          </p:nvCxnSpPr>
          <p:spPr>
            <a:xfrm flipV="1">
              <a:off x="4840144" y="2307729"/>
              <a:ext cx="1554585" cy="1071"/>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3C5652D-9158-BC4E-9B9E-4CE7FE4A4F0D}"/>
                </a:ext>
              </a:extLst>
            </p:cNvPr>
            <p:cNvSpPr txBox="1"/>
            <p:nvPr/>
          </p:nvSpPr>
          <p:spPr>
            <a:xfrm>
              <a:off x="5152492" y="1971468"/>
              <a:ext cx="988284" cy="338554"/>
            </a:xfrm>
            <a:prstGeom prst="rect">
              <a:avLst/>
            </a:prstGeom>
            <a:noFill/>
          </p:spPr>
          <p:txBody>
            <a:bodyPr wrap="none" rtlCol="0">
              <a:spAutoFit/>
            </a:bodyPr>
            <a:lstStyle/>
            <a:p>
              <a:pPr algn="ctr"/>
              <a:r>
                <a:rPr lang="en-US" sz="1600" dirty="0">
                  <a:solidFill>
                    <a:schemeClr val="accent5"/>
                  </a:solidFill>
                </a:rPr>
                <a:t>measures</a:t>
              </a:r>
            </a:p>
          </p:txBody>
        </p:sp>
      </p:grpSp>
    </p:spTree>
    <p:extLst>
      <p:ext uri="{BB962C8B-B14F-4D97-AF65-F5344CB8AC3E}">
        <p14:creationId xmlns:p14="http://schemas.microsoft.com/office/powerpoint/2010/main" val="2970657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8783D0-2355-1446-B543-A8D8988A6E10}"/>
              </a:ext>
            </a:extLst>
          </p:cNvPr>
          <p:cNvSpPr>
            <a:spLocks noGrp="1"/>
          </p:cNvSpPr>
          <p:nvPr>
            <p:ph type="sldNum" sz="quarter" idx="12"/>
          </p:nvPr>
        </p:nvSpPr>
        <p:spPr/>
        <p:txBody>
          <a:bodyPr/>
          <a:lstStyle/>
          <a:p>
            <a:fld id="{DC67C13A-F4A7-1D42-BF79-E2C931796040}" type="slidenum">
              <a:rPr lang="en-US" smtClean="0"/>
              <a:t>5</a:t>
            </a:fld>
            <a:endParaRPr lang="en-US"/>
          </a:p>
        </p:txBody>
      </p:sp>
      <p:sp>
        <p:nvSpPr>
          <p:cNvPr id="3" name="TextBox 2">
            <a:extLst>
              <a:ext uri="{FF2B5EF4-FFF2-40B4-BE49-F238E27FC236}">
                <a16:creationId xmlns:a16="http://schemas.microsoft.com/office/drawing/2014/main" id="{E08B26CC-CC74-EF45-9FF2-A4DD3FB9C476}"/>
              </a:ext>
            </a:extLst>
          </p:cNvPr>
          <p:cNvSpPr txBox="1"/>
          <p:nvPr/>
        </p:nvSpPr>
        <p:spPr>
          <a:xfrm>
            <a:off x="537138" y="410739"/>
            <a:ext cx="6703374" cy="400110"/>
          </a:xfrm>
          <a:prstGeom prst="rect">
            <a:avLst/>
          </a:prstGeom>
          <a:noFill/>
        </p:spPr>
        <p:txBody>
          <a:bodyPr wrap="none" rtlCol="0">
            <a:spAutoFit/>
          </a:bodyPr>
          <a:lstStyle/>
          <a:p>
            <a:r>
              <a:rPr lang="en-US" sz="2000" dirty="0">
                <a:solidFill>
                  <a:schemeClr val="accent5"/>
                </a:solidFill>
              </a:rPr>
              <a:t>It is possible to have one standard representation of every unit</a:t>
            </a:r>
          </a:p>
        </p:txBody>
      </p:sp>
      <p:sp>
        <p:nvSpPr>
          <p:cNvPr id="35" name="TextBox 34">
            <a:extLst>
              <a:ext uri="{FF2B5EF4-FFF2-40B4-BE49-F238E27FC236}">
                <a16:creationId xmlns:a16="http://schemas.microsoft.com/office/drawing/2014/main" id="{1144262A-3F4A-6C4F-ABA1-ED669EB83397}"/>
              </a:ext>
            </a:extLst>
          </p:cNvPr>
          <p:cNvSpPr txBox="1"/>
          <p:nvPr/>
        </p:nvSpPr>
        <p:spPr>
          <a:xfrm>
            <a:off x="1914631" y="1327709"/>
            <a:ext cx="7890109" cy="4647426"/>
          </a:xfrm>
          <a:prstGeom prst="rect">
            <a:avLst/>
          </a:prstGeom>
          <a:noFill/>
        </p:spPr>
        <p:txBody>
          <a:bodyPr wrap="none" rtlCol="0">
            <a:spAutoFit/>
          </a:bodyPr>
          <a:lstStyle/>
          <a:p>
            <a:r>
              <a:rPr lang="en-US" sz="1600" dirty="0">
                <a:solidFill>
                  <a:schemeClr val="accent5"/>
                </a:solidFill>
              </a:rPr>
              <a:t>unit = constant x (</a:t>
            </a:r>
            <a:r>
              <a:rPr lang="en-US" sz="1600" dirty="0" err="1">
                <a:solidFill>
                  <a:schemeClr val="accent5"/>
                </a:solidFill>
              </a:rPr>
              <a:t>kilogram</a:t>
            </a:r>
            <a:r>
              <a:rPr lang="en-US" sz="2000" baseline="30000" dirty="0" err="1">
                <a:solidFill>
                  <a:schemeClr val="accent5"/>
                </a:solidFill>
              </a:rPr>
              <a:t>a</a:t>
            </a:r>
            <a:r>
              <a:rPr lang="en-US" sz="1600" dirty="0">
                <a:solidFill>
                  <a:schemeClr val="accent5"/>
                </a:solidFill>
              </a:rPr>
              <a:t> </a:t>
            </a:r>
            <a:r>
              <a:rPr lang="en-US" sz="1600" dirty="0" err="1">
                <a:solidFill>
                  <a:schemeClr val="accent5"/>
                </a:solidFill>
              </a:rPr>
              <a:t>meter</a:t>
            </a:r>
            <a:r>
              <a:rPr lang="en-US" sz="2000" baseline="30000" dirty="0" err="1">
                <a:solidFill>
                  <a:schemeClr val="accent5"/>
                </a:solidFill>
              </a:rPr>
              <a:t>b</a:t>
            </a:r>
            <a:r>
              <a:rPr lang="en-US" sz="1600" dirty="0">
                <a:solidFill>
                  <a:schemeClr val="accent5"/>
                </a:solidFill>
              </a:rPr>
              <a:t> </a:t>
            </a:r>
            <a:r>
              <a:rPr lang="en-US" sz="1600" dirty="0" err="1">
                <a:solidFill>
                  <a:schemeClr val="accent5"/>
                </a:solidFill>
              </a:rPr>
              <a:t>ampere</a:t>
            </a:r>
            <a:r>
              <a:rPr lang="en-US" sz="2000" baseline="30000" dirty="0" err="1">
                <a:solidFill>
                  <a:schemeClr val="accent5"/>
                </a:solidFill>
              </a:rPr>
              <a:t>c</a:t>
            </a:r>
            <a:r>
              <a:rPr lang="en-US" sz="2000" baseline="30000" dirty="0">
                <a:solidFill>
                  <a:schemeClr val="accent5"/>
                </a:solidFill>
              </a:rPr>
              <a:t> </a:t>
            </a:r>
            <a:r>
              <a:rPr lang="en-US" sz="1600" baseline="30000" dirty="0">
                <a:solidFill>
                  <a:schemeClr val="accent5"/>
                </a:solidFill>
              </a:rPr>
              <a:t> </a:t>
            </a:r>
            <a:r>
              <a:rPr lang="en-US" sz="1600" dirty="0" err="1">
                <a:solidFill>
                  <a:schemeClr val="accent5"/>
                </a:solidFill>
              </a:rPr>
              <a:t>Kelvin</a:t>
            </a:r>
            <a:r>
              <a:rPr lang="en-US" sz="2000" baseline="30000" dirty="0" err="1">
                <a:solidFill>
                  <a:schemeClr val="accent5"/>
                </a:solidFill>
              </a:rPr>
              <a:t>d</a:t>
            </a:r>
            <a:r>
              <a:rPr lang="en-US" sz="1600" dirty="0">
                <a:solidFill>
                  <a:schemeClr val="accent5"/>
                </a:solidFill>
              </a:rPr>
              <a:t> </a:t>
            </a:r>
            <a:r>
              <a:rPr lang="en-US" sz="1600" dirty="0" err="1">
                <a:solidFill>
                  <a:schemeClr val="accent5"/>
                </a:solidFill>
              </a:rPr>
              <a:t>mole</a:t>
            </a:r>
            <a:r>
              <a:rPr lang="en-US" sz="2000" baseline="30000" dirty="0" err="1">
                <a:solidFill>
                  <a:schemeClr val="accent5"/>
                </a:solidFill>
              </a:rPr>
              <a:t>e</a:t>
            </a:r>
            <a:r>
              <a:rPr lang="en-US" sz="1600" baseline="30000" dirty="0">
                <a:solidFill>
                  <a:schemeClr val="accent5"/>
                </a:solidFill>
              </a:rPr>
              <a:t> </a:t>
            </a:r>
            <a:r>
              <a:rPr lang="en-US" sz="1600" dirty="0" err="1">
                <a:solidFill>
                  <a:schemeClr val="accent5"/>
                </a:solidFill>
              </a:rPr>
              <a:t>candela</a:t>
            </a:r>
            <a:r>
              <a:rPr lang="en-US" sz="2000" baseline="30000" dirty="0" err="1">
                <a:solidFill>
                  <a:schemeClr val="accent5"/>
                </a:solidFill>
              </a:rPr>
              <a:t>f</a:t>
            </a:r>
            <a:r>
              <a:rPr lang="en-US" sz="1600" dirty="0">
                <a:solidFill>
                  <a:schemeClr val="accent5"/>
                </a:solidFill>
              </a:rPr>
              <a:t> </a:t>
            </a:r>
            <a:r>
              <a:rPr lang="en-US" sz="1600" dirty="0" err="1">
                <a:solidFill>
                  <a:schemeClr val="accent5"/>
                </a:solidFill>
              </a:rPr>
              <a:t>bit</a:t>
            </a:r>
            <a:r>
              <a:rPr lang="en-US" sz="2000" baseline="30000" dirty="0" err="1">
                <a:solidFill>
                  <a:schemeClr val="accent5"/>
                </a:solidFill>
              </a:rPr>
              <a:t>g</a:t>
            </a:r>
            <a:r>
              <a:rPr lang="en-US" sz="1600" dirty="0">
                <a:solidFill>
                  <a:schemeClr val="accent5"/>
                </a:solidFill>
              </a:rPr>
              <a:t> </a:t>
            </a:r>
            <a:r>
              <a:rPr lang="en-US" sz="1600" dirty="0" err="1">
                <a:solidFill>
                  <a:schemeClr val="accent5"/>
                </a:solidFill>
              </a:rPr>
              <a:t>dollar</a:t>
            </a:r>
            <a:r>
              <a:rPr lang="en-US" sz="2000" baseline="30000" dirty="0" err="1">
                <a:solidFill>
                  <a:schemeClr val="accent5"/>
                </a:solidFill>
              </a:rPr>
              <a:t>h</a:t>
            </a:r>
            <a:r>
              <a:rPr lang="en-US" sz="2000" dirty="0">
                <a:solidFill>
                  <a:schemeClr val="accent5"/>
                </a:solidFill>
              </a:rPr>
              <a:t> </a:t>
            </a:r>
            <a:r>
              <a:rPr lang="en-US" sz="1600" dirty="0">
                <a:solidFill>
                  <a:schemeClr val="accent5"/>
                </a:solidFill>
              </a:rPr>
              <a:t>second</a:t>
            </a:r>
            <a:r>
              <a:rPr lang="en-US" sz="2000" baseline="30000" dirty="0">
                <a:solidFill>
                  <a:schemeClr val="accent5"/>
                </a:solidFill>
              </a:rPr>
              <a:t>i </a:t>
            </a:r>
            <a:r>
              <a:rPr lang="en-US" sz="1600" dirty="0">
                <a:solidFill>
                  <a:schemeClr val="accent5"/>
                </a:solidFill>
              </a:rPr>
              <a:t>one)</a:t>
            </a:r>
          </a:p>
          <a:p>
            <a:endParaRPr lang="en-US" sz="1600" dirty="0">
              <a:solidFill>
                <a:schemeClr val="accent5"/>
              </a:solidFill>
            </a:endParaRPr>
          </a:p>
          <a:p>
            <a:r>
              <a:rPr lang="en-US" sz="1600" dirty="0">
                <a:solidFill>
                  <a:schemeClr val="accent5"/>
                </a:solidFill>
              </a:rPr>
              <a:t>Examples:</a:t>
            </a:r>
          </a:p>
          <a:p>
            <a:endParaRPr lang="en-US" sz="1600" dirty="0">
              <a:solidFill>
                <a:schemeClr val="accent5"/>
              </a:solidFill>
            </a:endParaRPr>
          </a:p>
          <a:p>
            <a:pPr lvl="1"/>
            <a:r>
              <a:rPr lang="en-US" sz="1600" dirty="0">
                <a:solidFill>
                  <a:schemeClr val="accent5"/>
                </a:solidFill>
              </a:rPr>
              <a:t>watt = kilogram meter</a:t>
            </a:r>
            <a:r>
              <a:rPr lang="en-US" sz="2000" baseline="30000" dirty="0">
                <a:solidFill>
                  <a:schemeClr val="accent5"/>
                </a:solidFill>
              </a:rPr>
              <a:t>2</a:t>
            </a:r>
            <a:r>
              <a:rPr lang="en-US" sz="1600" dirty="0">
                <a:solidFill>
                  <a:schemeClr val="accent5"/>
                </a:solidFill>
              </a:rPr>
              <a:t> second </a:t>
            </a:r>
            <a:r>
              <a:rPr lang="en-US" sz="2000" baseline="30000" dirty="0">
                <a:solidFill>
                  <a:schemeClr val="accent5"/>
                </a:solidFill>
              </a:rPr>
              <a:t>-3</a:t>
            </a:r>
            <a:endParaRPr lang="en-US" sz="1600" dirty="0">
              <a:solidFill>
                <a:schemeClr val="accent5"/>
              </a:solidFill>
            </a:endParaRPr>
          </a:p>
          <a:p>
            <a:pPr lvl="1"/>
            <a:endParaRPr lang="en-US" sz="1600" dirty="0">
              <a:solidFill>
                <a:schemeClr val="accent5"/>
              </a:solidFill>
            </a:endParaRPr>
          </a:p>
          <a:p>
            <a:pPr lvl="1"/>
            <a:r>
              <a:rPr lang="en-US" sz="1600" dirty="0">
                <a:solidFill>
                  <a:schemeClr val="accent5"/>
                </a:solidFill>
              </a:rPr>
              <a:t>hour = 3600 x second</a:t>
            </a:r>
          </a:p>
          <a:p>
            <a:pPr lvl="1"/>
            <a:endParaRPr lang="en-US" sz="1600" dirty="0">
              <a:solidFill>
                <a:schemeClr val="accent5"/>
              </a:solidFill>
            </a:endParaRPr>
          </a:p>
          <a:p>
            <a:pPr lvl="1"/>
            <a:r>
              <a:rPr lang="en-US" sz="1600" dirty="0">
                <a:solidFill>
                  <a:schemeClr val="accent5"/>
                </a:solidFill>
              </a:rPr>
              <a:t>mile = 1609.344 meter</a:t>
            </a:r>
          </a:p>
          <a:p>
            <a:endParaRPr lang="en-US" sz="1600" dirty="0">
              <a:solidFill>
                <a:schemeClr val="accent5"/>
              </a:solidFill>
            </a:endParaRPr>
          </a:p>
          <a:p>
            <a:r>
              <a:rPr lang="en-US" sz="1600" dirty="0">
                <a:solidFill>
                  <a:schemeClr val="accent5"/>
                </a:solidFill>
              </a:rPr>
              <a:t>Example of creating a new unit out of existing units:</a:t>
            </a:r>
          </a:p>
          <a:p>
            <a:endParaRPr lang="en-US" sz="1600" dirty="0">
              <a:solidFill>
                <a:schemeClr val="accent5"/>
              </a:solidFill>
            </a:endParaRPr>
          </a:p>
          <a:p>
            <a:pPr lvl="1"/>
            <a:r>
              <a:rPr lang="en-US" sz="1600" dirty="0">
                <a:solidFill>
                  <a:schemeClr val="accent5"/>
                </a:solidFill>
              </a:rPr>
              <a:t>watt-hour per mile </a:t>
            </a:r>
          </a:p>
          <a:p>
            <a:pPr lvl="1"/>
            <a:r>
              <a:rPr lang="en-US" sz="1600" dirty="0">
                <a:solidFill>
                  <a:schemeClr val="accent5"/>
                </a:solidFill>
              </a:rPr>
              <a:t>= watt hour mile </a:t>
            </a:r>
            <a:r>
              <a:rPr lang="en-US" sz="2000" baseline="30000" dirty="0">
                <a:solidFill>
                  <a:schemeClr val="accent5"/>
                </a:solidFill>
              </a:rPr>
              <a:t>-1</a:t>
            </a:r>
            <a:r>
              <a:rPr lang="en-US" sz="1600" dirty="0">
                <a:solidFill>
                  <a:schemeClr val="accent5"/>
                </a:solidFill>
              </a:rPr>
              <a:t> </a:t>
            </a:r>
          </a:p>
          <a:p>
            <a:pPr lvl="1"/>
            <a:r>
              <a:rPr lang="en-US" sz="1600" dirty="0">
                <a:solidFill>
                  <a:schemeClr val="accent5"/>
                </a:solidFill>
              </a:rPr>
              <a:t>= (kilogram meter</a:t>
            </a:r>
            <a:r>
              <a:rPr lang="en-US" sz="2000" baseline="30000" dirty="0">
                <a:solidFill>
                  <a:schemeClr val="accent5"/>
                </a:solidFill>
              </a:rPr>
              <a:t>2</a:t>
            </a:r>
            <a:r>
              <a:rPr lang="en-US" sz="1600" dirty="0">
                <a:solidFill>
                  <a:schemeClr val="accent5"/>
                </a:solidFill>
              </a:rPr>
              <a:t> second </a:t>
            </a:r>
            <a:r>
              <a:rPr lang="en-US" sz="2000" baseline="30000" dirty="0">
                <a:solidFill>
                  <a:schemeClr val="accent5"/>
                </a:solidFill>
              </a:rPr>
              <a:t>-3</a:t>
            </a:r>
            <a:r>
              <a:rPr lang="en-US" sz="1600" dirty="0">
                <a:solidFill>
                  <a:schemeClr val="accent5"/>
                </a:solidFill>
              </a:rPr>
              <a:t>) (3600 second) (1609.344 meter) </a:t>
            </a:r>
            <a:r>
              <a:rPr lang="en-US" sz="2000" baseline="30000" dirty="0">
                <a:solidFill>
                  <a:schemeClr val="accent5"/>
                </a:solidFill>
              </a:rPr>
              <a:t>-1</a:t>
            </a:r>
          </a:p>
          <a:p>
            <a:pPr lvl="1"/>
            <a:r>
              <a:rPr lang="en-US" sz="1600" dirty="0">
                <a:solidFill>
                  <a:schemeClr val="accent5"/>
                </a:solidFill>
              </a:rPr>
              <a:t>= 3600 / 1609.344 kilogram (meter</a:t>
            </a:r>
            <a:r>
              <a:rPr lang="en-US" sz="2000" baseline="30000" dirty="0">
                <a:solidFill>
                  <a:schemeClr val="accent5"/>
                </a:solidFill>
              </a:rPr>
              <a:t>2</a:t>
            </a:r>
            <a:r>
              <a:rPr lang="en-US" sz="1600" dirty="0">
                <a:solidFill>
                  <a:schemeClr val="accent5"/>
                </a:solidFill>
              </a:rPr>
              <a:t> meter </a:t>
            </a:r>
            <a:r>
              <a:rPr lang="en-US" sz="2000" baseline="30000" dirty="0">
                <a:solidFill>
                  <a:schemeClr val="accent5"/>
                </a:solidFill>
              </a:rPr>
              <a:t>-1</a:t>
            </a:r>
            <a:r>
              <a:rPr lang="en-US" sz="1600" dirty="0">
                <a:solidFill>
                  <a:schemeClr val="accent5"/>
                </a:solidFill>
              </a:rPr>
              <a:t>) (second </a:t>
            </a:r>
            <a:r>
              <a:rPr lang="en-US" sz="2000" baseline="30000" dirty="0">
                <a:solidFill>
                  <a:schemeClr val="accent5"/>
                </a:solidFill>
              </a:rPr>
              <a:t>-3</a:t>
            </a:r>
            <a:r>
              <a:rPr lang="en-US" sz="1600" dirty="0">
                <a:solidFill>
                  <a:schemeClr val="accent5"/>
                </a:solidFill>
              </a:rPr>
              <a:t> second)</a:t>
            </a:r>
          </a:p>
          <a:p>
            <a:pPr lvl="1"/>
            <a:r>
              <a:rPr lang="en-US" sz="1600" dirty="0">
                <a:solidFill>
                  <a:schemeClr val="accent5"/>
                </a:solidFill>
              </a:rPr>
              <a:t>= 2.237 kilogram meter second </a:t>
            </a:r>
            <a:r>
              <a:rPr lang="en-US" sz="2000" baseline="30000" dirty="0">
                <a:solidFill>
                  <a:schemeClr val="accent5"/>
                </a:solidFill>
              </a:rPr>
              <a:t>-2</a:t>
            </a:r>
          </a:p>
          <a:p>
            <a:pPr lvl="1"/>
            <a:endParaRPr lang="en-US" sz="1600" dirty="0">
              <a:solidFill>
                <a:schemeClr val="accent5"/>
              </a:solidFill>
            </a:endParaRPr>
          </a:p>
        </p:txBody>
      </p:sp>
    </p:spTree>
    <p:extLst>
      <p:ext uri="{BB962C8B-B14F-4D97-AF65-F5344CB8AC3E}">
        <p14:creationId xmlns:p14="http://schemas.microsoft.com/office/powerpoint/2010/main" val="1295639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8783D0-2355-1446-B543-A8D8988A6E10}"/>
              </a:ext>
            </a:extLst>
          </p:cNvPr>
          <p:cNvSpPr>
            <a:spLocks noGrp="1"/>
          </p:cNvSpPr>
          <p:nvPr>
            <p:ph type="sldNum" sz="quarter" idx="12"/>
          </p:nvPr>
        </p:nvSpPr>
        <p:spPr/>
        <p:txBody>
          <a:bodyPr/>
          <a:lstStyle/>
          <a:p>
            <a:fld id="{DC67C13A-F4A7-1D42-BF79-E2C931796040}" type="slidenum">
              <a:rPr lang="en-US" smtClean="0"/>
              <a:t>6</a:t>
            </a:fld>
            <a:endParaRPr lang="en-US"/>
          </a:p>
        </p:txBody>
      </p:sp>
      <p:sp>
        <p:nvSpPr>
          <p:cNvPr id="3" name="TextBox 2">
            <a:extLst>
              <a:ext uri="{FF2B5EF4-FFF2-40B4-BE49-F238E27FC236}">
                <a16:creationId xmlns:a16="http://schemas.microsoft.com/office/drawing/2014/main" id="{E08B26CC-CC74-EF45-9FF2-A4DD3FB9C476}"/>
              </a:ext>
            </a:extLst>
          </p:cNvPr>
          <p:cNvSpPr txBox="1"/>
          <p:nvPr/>
        </p:nvSpPr>
        <p:spPr>
          <a:xfrm>
            <a:off x="537138" y="410739"/>
            <a:ext cx="6722610" cy="400110"/>
          </a:xfrm>
          <a:prstGeom prst="rect">
            <a:avLst/>
          </a:prstGeom>
          <a:noFill/>
        </p:spPr>
        <p:txBody>
          <a:bodyPr wrap="none" rtlCol="0">
            <a:spAutoFit/>
          </a:bodyPr>
          <a:lstStyle/>
          <a:p>
            <a:r>
              <a:rPr lang="en-US" sz="2000" dirty="0">
                <a:solidFill>
                  <a:schemeClr val="accent5"/>
                </a:solidFill>
              </a:rPr>
              <a:t>We probably need some concepts for ”decomposition” of units</a:t>
            </a:r>
          </a:p>
        </p:txBody>
      </p:sp>
      <p:sp>
        <p:nvSpPr>
          <p:cNvPr id="17" name="TextBox 16">
            <a:extLst>
              <a:ext uri="{FF2B5EF4-FFF2-40B4-BE49-F238E27FC236}">
                <a16:creationId xmlns:a16="http://schemas.microsoft.com/office/drawing/2014/main" id="{88B5D225-6A73-EE48-8D04-B90C5284DDCD}"/>
              </a:ext>
            </a:extLst>
          </p:cNvPr>
          <p:cNvSpPr txBox="1"/>
          <p:nvPr/>
        </p:nvSpPr>
        <p:spPr>
          <a:xfrm>
            <a:off x="2273735" y="1769712"/>
            <a:ext cx="1793503" cy="338554"/>
          </a:xfrm>
          <a:prstGeom prst="rect">
            <a:avLst/>
          </a:prstGeom>
          <a:noFill/>
        </p:spPr>
        <p:txBody>
          <a:bodyPr wrap="none" rtlCol="0">
            <a:spAutoFit/>
          </a:bodyPr>
          <a:lstStyle/>
          <a:p>
            <a:pPr algn="r"/>
            <a:r>
              <a:rPr lang="en-US" sz="1600" dirty="0">
                <a:solidFill>
                  <a:schemeClr val="accent5"/>
                </a:solidFill>
              </a:rPr>
              <a:t>watt-hour per mile </a:t>
            </a:r>
          </a:p>
        </p:txBody>
      </p:sp>
      <p:sp>
        <p:nvSpPr>
          <p:cNvPr id="19" name="TextBox 18">
            <a:extLst>
              <a:ext uri="{FF2B5EF4-FFF2-40B4-BE49-F238E27FC236}">
                <a16:creationId xmlns:a16="http://schemas.microsoft.com/office/drawing/2014/main" id="{1C5CC354-E53F-9841-A0B7-07615D8B7D32}"/>
              </a:ext>
            </a:extLst>
          </p:cNvPr>
          <p:cNvSpPr txBox="1"/>
          <p:nvPr/>
        </p:nvSpPr>
        <p:spPr>
          <a:xfrm>
            <a:off x="5930632" y="1279462"/>
            <a:ext cx="560666" cy="338554"/>
          </a:xfrm>
          <a:prstGeom prst="rect">
            <a:avLst/>
          </a:prstGeom>
          <a:noFill/>
        </p:spPr>
        <p:txBody>
          <a:bodyPr wrap="none" rtlCol="0">
            <a:spAutoFit/>
          </a:bodyPr>
          <a:lstStyle/>
          <a:p>
            <a:r>
              <a:rPr lang="en-US" sz="1600" dirty="0">
                <a:solidFill>
                  <a:schemeClr val="accent5"/>
                </a:solidFill>
              </a:rPr>
              <a:t>watt</a:t>
            </a:r>
          </a:p>
        </p:txBody>
      </p:sp>
      <p:cxnSp>
        <p:nvCxnSpPr>
          <p:cNvPr id="21" name="Straight Arrow Connector 20">
            <a:extLst>
              <a:ext uri="{FF2B5EF4-FFF2-40B4-BE49-F238E27FC236}">
                <a16:creationId xmlns:a16="http://schemas.microsoft.com/office/drawing/2014/main" id="{6EE2575B-F99F-BC4A-A37E-1CFAA763EBEA}"/>
              </a:ext>
            </a:extLst>
          </p:cNvPr>
          <p:cNvCxnSpPr>
            <a:cxnSpLocks/>
            <a:stCxn id="17" idx="3"/>
            <a:endCxn id="19" idx="1"/>
          </p:cNvCxnSpPr>
          <p:nvPr/>
        </p:nvCxnSpPr>
        <p:spPr>
          <a:xfrm flipV="1">
            <a:off x="4067238" y="1448739"/>
            <a:ext cx="1863394" cy="49025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BBD28A8C-4316-F64B-97AB-8F58C1190F63}"/>
              </a:ext>
            </a:extLst>
          </p:cNvPr>
          <p:cNvSpPr txBox="1"/>
          <p:nvPr/>
        </p:nvSpPr>
        <p:spPr>
          <a:xfrm>
            <a:off x="5930632" y="1769712"/>
            <a:ext cx="580608" cy="338554"/>
          </a:xfrm>
          <a:prstGeom prst="rect">
            <a:avLst/>
          </a:prstGeom>
          <a:noFill/>
        </p:spPr>
        <p:txBody>
          <a:bodyPr wrap="none" rtlCol="0">
            <a:spAutoFit/>
          </a:bodyPr>
          <a:lstStyle/>
          <a:p>
            <a:r>
              <a:rPr lang="en-US" sz="1600" dirty="0">
                <a:solidFill>
                  <a:schemeClr val="accent5"/>
                </a:solidFill>
              </a:rPr>
              <a:t>hour</a:t>
            </a:r>
          </a:p>
        </p:txBody>
      </p:sp>
      <p:sp>
        <p:nvSpPr>
          <p:cNvPr id="39" name="TextBox 38">
            <a:extLst>
              <a:ext uri="{FF2B5EF4-FFF2-40B4-BE49-F238E27FC236}">
                <a16:creationId xmlns:a16="http://schemas.microsoft.com/office/drawing/2014/main" id="{803EC598-5E23-D147-9425-DAB73B61CA0B}"/>
              </a:ext>
            </a:extLst>
          </p:cNvPr>
          <p:cNvSpPr txBox="1"/>
          <p:nvPr/>
        </p:nvSpPr>
        <p:spPr>
          <a:xfrm>
            <a:off x="5930632" y="2327038"/>
            <a:ext cx="729687" cy="338554"/>
          </a:xfrm>
          <a:prstGeom prst="rect">
            <a:avLst/>
          </a:prstGeom>
          <a:noFill/>
        </p:spPr>
        <p:txBody>
          <a:bodyPr wrap="none" rtlCol="0">
            <a:spAutoFit/>
          </a:bodyPr>
          <a:lstStyle/>
          <a:p>
            <a:r>
              <a:rPr lang="en-US" sz="1600" dirty="0">
                <a:solidFill>
                  <a:schemeClr val="accent5"/>
                </a:solidFill>
              </a:rPr>
              <a:t>mile </a:t>
            </a:r>
            <a:r>
              <a:rPr lang="en-US" sz="2000" baseline="30000" dirty="0">
                <a:solidFill>
                  <a:schemeClr val="accent5"/>
                </a:solidFill>
              </a:rPr>
              <a:t>-1</a:t>
            </a:r>
          </a:p>
        </p:txBody>
      </p:sp>
      <p:cxnSp>
        <p:nvCxnSpPr>
          <p:cNvPr id="94" name="Straight Arrow Connector 93">
            <a:extLst>
              <a:ext uri="{FF2B5EF4-FFF2-40B4-BE49-F238E27FC236}">
                <a16:creationId xmlns:a16="http://schemas.microsoft.com/office/drawing/2014/main" id="{06266539-D8B8-174E-8E7B-327FFFA4B187}"/>
              </a:ext>
            </a:extLst>
          </p:cNvPr>
          <p:cNvCxnSpPr>
            <a:cxnSpLocks/>
            <a:stCxn id="17" idx="3"/>
            <a:endCxn id="38" idx="1"/>
          </p:cNvCxnSpPr>
          <p:nvPr/>
        </p:nvCxnSpPr>
        <p:spPr>
          <a:xfrm>
            <a:off x="4067238" y="1938989"/>
            <a:ext cx="1863394"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67380DD3-9526-9F40-8723-C70507E27E59}"/>
              </a:ext>
            </a:extLst>
          </p:cNvPr>
          <p:cNvCxnSpPr>
            <a:cxnSpLocks/>
            <a:stCxn id="17" idx="3"/>
            <a:endCxn id="39" idx="1"/>
          </p:cNvCxnSpPr>
          <p:nvPr/>
        </p:nvCxnSpPr>
        <p:spPr>
          <a:xfrm>
            <a:off x="4067238" y="1938989"/>
            <a:ext cx="1863394" cy="557326"/>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56190DEB-A022-E44F-BF1E-3913547B0FB0}"/>
              </a:ext>
            </a:extLst>
          </p:cNvPr>
          <p:cNvSpPr txBox="1"/>
          <p:nvPr/>
        </p:nvSpPr>
        <p:spPr>
          <a:xfrm>
            <a:off x="2273735" y="3356022"/>
            <a:ext cx="1808316" cy="338554"/>
          </a:xfrm>
          <a:prstGeom prst="rect">
            <a:avLst/>
          </a:prstGeom>
          <a:noFill/>
        </p:spPr>
        <p:txBody>
          <a:bodyPr wrap="none" rtlCol="0">
            <a:spAutoFit/>
          </a:bodyPr>
          <a:lstStyle/>
          <a:p>
            <a:pPr algn="r"/>
            <a:r>
              <a:rPr lang="en-US" sz="1600" dirty="0">
                <a:solidFill>
                  <a:schemeClr val="accent5"/>
                </a:solidFill>
              </a:rPr>
              <a:t>meter per second </a:t>
            </a:r>
            <a:r>
              <a:rPr lang="en-US" sz="2000" baseline="30000" dirty="0">
                <a:solidFill>
                  <a:schemeClr val="accent5"/>
                </a:solidFill>
              </a:rPr>
              <a:t>2</a:t>
            </a:r>
          </a:p>
        </p:txBody>
      </p:sp>
      <p:sp>
        <p:nvSpPr>
          <p:cNvPr id="97" name="TextBox 96">
            <a:extLst>
              <a:ext uri="{FF2B5EF4-FFF2-40B4-BE49-F238E27FC236}">
                <a16:creationId xmlns:a16="http://schemas.microsoft.com/office/drawing/2014/main" id="{D5379247-FB5C-5E41-A99A-23F2FD1FAF15}"/>
              </a:ext>
            </a:extLst>
          </p:cNvPr>
          <p:cNvSpPr txBox="1"/>
          <p:nvPr/>
        </p:nvSpPr>
        <p:spPr>
          <a:xfrm>
            <a:off x="5945445" y="3075839"/>
            <a:ext cx="691151" cy="338554"/>
          </a:xfrm>
          <a:prstGeom prst="rect">
            <a:avLst/>
          </a:prstGeom>
          <a:noFill/>
        </p:spPr>
        <p:txBody>
          <a:bodyPr wrap="none" rtlCol="0">
            <a:spAutoFit/>
          </a:bodyPr>
          <a:lstStyle/>
          <a:p>
            <a:r>
              <a:rPr lang="en-US" sz="1600" dirty="0">
                <a:solidFill>
                  <a:schemeClr val="accent5"/>
                </a:solidFill>
              </a:rPr>
              <a:t>meter</a:t>
            </a:r>
          </a:p>
        </p:txBody>
      </p:sp>
      <p:cxnSp>
        <p:nvCxnSpPr>
          <p:cNvPr id="98" name="Straight Arrow Connector 97">
            <a:extLst>
              <a:ext uri="{FF2B5EF4-FFF2-40B4-BE49-F238E27FC236}">
                <a16:creationId xmlns:a16="http://schemas.microsoft.com/office/drawing/2014/main" id="{7E86B5B3-11CB-1B4A-B346-8E10000ABB4A}"/>
              </a:ext>
            </a:extLst>
          </p:cNvPr>
          <p:cNvCxnSpPr>
            <a:cxnSpLocks/>
            <a:stCxn id="96" idx="3"/>
            <a:endCxn id="97" idx="1"/>
          </p:cNvCxnSpPr>
          <p:nvPr/>
        </p:nvCxnSpPr>
        <p:spPr>
          <a:xfrm flipV="1">
            <a:off x="4082051" y="3245116"/>
            <a:ext cx="1863394" cy="280183"/>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3D3A2A99-0234-554E-A213-29CCE827B4CE}"/>
              </a:ext>
            </a:extLst>
          </p:cNvPr>
          <p:cNvSpPr txBox="1"/>
          <p:nvPr/>
        </p:nvSpPr>
        <p:spPr>
          <a:xfrm>
            <a:off x="5945445" y="3566089"/>
            <a:ext cx="947567" cy="338554"/>
          </a:xfrm>
          <a:prstGeom prst="rect">
            <a:avLst/>
          </a:prstGeom>
          <a:noFill/>
        </p:spPr>
        <p:txBody>
          <a:bodyPr wrap="none" rtlCol="0">
            <a:spAutoFit/>
          </a:bodyPr>
          <a:lstStyle/>
          <a:p>
            <a:r>
              <a:rPr lang="en-US" sz="1600" dirty="0">
                <a:solidFill>
                  <a:schemeClr val="accent5"/>
                </a:solidFill>
              </a:rPr>
              <a:t>second </a:t>
            </a:r>
            <a:r>
              <a:rPr lang="en-US" baseline="30000" dirty="0">
                <a:solidFill>
                  <a:schemeClr val="accent5"/>
                </a:solidFill>
              </a:rPr>
              <a:t>-2</a:t>
            </a:r>
          </a:p>
        </p:txBody>
      </p:sp>
      <p:cxnSp>
        <p:nvCxnSpPr>
          <p:cNvPr id="101" name="Straight Arrow Connector 100">
            <a:extLst>
              <a:ext uri="{FF2B5EF4-FFF2-40B4-BE49-F238E27FC236}">
                <a16:creationId xmlns:a16="http://schemas.microsoft.com/office/drawing/2014/main" id="{C683E484-EBE4-B243-AE85-6A6D4569B0BD}"/>
              </a:ext>
            </a:extLst>
          </p:cNvPr>
          <p:cNvCxnSpPr>
            <a:cxnSpLocks/>
            <a:stCxn id="96" idx="3"/>
            <a:endCxn id="99" idx="1"/>
          </p:cNvCxnSpPr>
          <p:nvPr/>
        </p:nvCxnSpPr>
        <p:spPr>
          <a:xfrm>
            <a:off x="4082051" y="3525299"/>
            <a:ext cx="1863394" cy="210067"/>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877BBB29-0656-1944-88AA-FC894D027CE0}"/>
              </a:ext>
            </a:extLst>
          </p:cNvPr>
          <p:cNvCxnSpPr>
            <a:cxnSpLocks/>
            <a:stCxn id="99" idx="3"/>
            <a:endCxn id="104" idx="1"/>
          </p:cNvCxnSpPr>
          <p:nvPr/>
        </p:nvCxnSpPr>
        <p:spPr>
          <a:xfrm flipV="1">
            <a:off x="6893012" y="3385207"/>
            <a:ext cx="1222965" cy="350159"/>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04" name="TextBox 103">
            <a:extLst>
              <a:ext uri="{FF2B5EF4-FFF2-40B4-BE49-F238E27FC236}">
                <a16:creationId xmlns:a16="http://schemas.microsoft.com/office/drawing/2014/main" id="{DA91ABD6-4B8D-BE4A-A609-B96033244963}"/>
              </a:ext>
            </a:extLst>
          </p:cNvPr>
          <p:cNvSpPr txBox="1"/>
          <p:nvPr/>
        </p:nvSpPr>
        <p:spPr>
          <a:xfrm>
            <a:off x="8115977" y="3215930"/>
            <a:ext cx="776046" cy="338554"/>
          </a:xfrm>
          <a:prstGeom prst="rect">
            <a:avLst/>
          </a:prstGeom>
          <a:noFill/>
        </p:spPr>
        <p:txBody>
          <a:bodyPr wrap="none" rtlCol="0">
            <a:spAutoFit/>
          </a:bodyPr>
          <a:lstStyle/>
          <a:p>
            <a:r>
              <a:rPr lang="en-US" sz="1600" dirty="0">
                <a:solidFill>
                  <a:schemeClr val="accent5"/>
                </a:solidFill>
              </a:rPr>
              <a:t>second</a:t>
            </a:r>
          </a:p>
        </p:txBody>
      </p:sp>
      <p:sp>
        <p:nvSpPr>
          <p:cNvPr id="105" name="TextBox 104">
            <a:extLst>
              <a:ext uri="{FF2B5EF4-FFF2-40B4-BE49-F238E27FC236}">
                <a16:creationId xmlns:a16="http://schemas.microsoft.com/office/drawing/2014/main" id="{718F43BB-0DAA-3547-ABF1-0AB9CED87640}"/>
              </a:ext>
            </a:extLst>
          </p:cNvPr>
          <p:cNvSpPr txBox="1"/>
          <p:nvPr/>
        </p:nvSpPr>
        <p:spPr>
          <a:xfrm>
            <a:off x="8077448" y="4104055"/>
            <a:ext cx="397866" cy="338554"/>
          </a:xfrm>
          <a:prstGeom prst="rect">
            <a:avLst/>
          </a:prstGeom>
          <a:noFill/>
        </p:spPr>
        <p:txBody>
          <a:bodyPr wrap="none" rtlCol="0">
            <a:spAutoFit/>
          </a:bodyPr>
          <a:lstStyle/>
          <a:p>
            <a:r>
              <a:rPr lang="en-US" sz="1600" dirty="0">
                <a:solidFill>
                  <a:schemeClr val="accent5"/>
                </a:solidFill>
              </a:rPr>
              <a:t> -2</a:t>
            </a:r>
          </a:p>
        </p:txBody>
      </p:sp>
      <p:cxnSp>
        <p:nvCxnSpPr>
          <p:cNvPr id="106" name="Straight Arrow Connector 105">
            <a:extLst>
              <a:ext uri="{FF2B5EF4-FFF2-40B4-BE49-F238E27FC236}">
                <a16:creationId xmlns:a16="http://schemas.microsoft.com/office/drawing/2014/main" id="{FAC0E8CD-10C7-BB46-8866-9AE591552ACB}"/>
              </a:ext>
            </a:extLst>
          </p:cNvPr>
          <p:cNvCxnSpPr>
            <a:cxnSpLocks/>
            <a:stCxn id="99" idx="3"/>
            <a:endCxn id="105" idx="1"/>
          </p:cNvCxnSpPr>
          <p:nvPr/>
        </p:nvCxnSpPr>
        <p:spPr>
          <a:xfrm>
            <a:off x="6893012" y="3735366"/>
            <a:ext cx="1184436" cy="537966"/>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5D6A89A4-DD50-E346-9FA5-D93DB0635796}"/>
              </a:ext>
            </a:extLst>
          </p:cNvPr>
          <p:cNvSpPr txBox="1"/>
          <p:nvPr/>
        </p:nvSpPr>
        <p:spPr>
          <a:xfrm>
            <a:off x="6600990" y="3951972"/>
            <a:ext cx="973152" cy="338554"/>
          </a:xfrm>
          <a:prstGeom prst="rect">
            <a:avLst/>
          </a:prstGeom>
          <a:noFill/>
        </p:spPr>
        <p:txBody>
          <a:bodyPr wrap="none" rtlCol="0">
            <a:spAutoFit/>
          </a:bodyPr>
          <a:lstStyle/>
          <a:p>
            <a:r>
              <a:rPr lang="en-US" sz="1600" dirty="0">
                <a:solidFill>
                  <a:schemeClr val="accent5"/>
                </a:solidFill>
              </a:rPr>
              <a:t>exponent</a:t>
            </a:r>
          </a:p>
        </p:txBody>
      </p:sp>
      <p:sp>
        <p:nvSpPr>
          <p:cNvPr id="108" name="TextBox 107">
            <a:extLst>
              <a:ext uri="{FF2B5EF4-FFF2-40B4-BE49-F238E27FC236}">
                <a16:creationId xmlns:a16="http://schemas.microsoft.com/office/drawing/2014/main" id="{CE85E29F-789A-D445-9A35-F70915F4F21D}"/>
              </a:ext>
            </a:extLst>
          </p:cNvPr>
          <p:cNvSpPr txBox="1"/>
          <p:nvPr/>
        </p:nvSpPr>
        <p:spPr>
          <a:xfrm>
            <a:off x="6923083" y="1769712"/>
            <a:ext cx="2903102" cy="338554"/>
          </a:xfrm>
          <a:prstGeom prst="rect">
            <a:avLst/>
          </a:prstGeom>
          <a:noFill/>
        </p:spPr>
        <p:txBody>
          <a:bodyPr wrap="none" rtlCol="0">
            <a:spAutoFit/>
          </a:bodyPr>
          <a:lstStyle/>
          <a:p>
            <a:r>
              <a:rPr lang="en-US" sz="1600" dirty="0">
                <a:solidFill>
                  <a:schemeClr val="accent5"/>
                </a:solidFill>
              </a:rPr>
              <a:t>Commonly called a factorization.</a:t>
            </a:r>
          </a:p>
        </p:txBody>
      </p:sp>
      <p:sp>
        <p:nvSpPr>
          <p:cNvPr id="110" name="TextBox 109">
            <a:extLst>
              <a:ext uri="{FF2B5EF4-FFF2-40B4-BE49-F238E27FC236}">
                <a16:creationId xmlns:a16="http://schemas.microsoft.com/office/drawing/2014/main" id="{C578044A-69C0-2B46-B3FC-505294C5C33B}"/>
              </a:ext>
            </a:extLst>
          </p:cNvPr>
          <p:cNvSpPr txBox="1"/>
          <p:nvPr/>
        </p:nvSpPr>
        <p:spPr>
          <a:xfrm>
            <a:off x="2465507" y="5855622"/>
            <a:ext cx="6855210" cy="646331"/>
          </a:xfrm>
          <a:prstGeom prst="rect">
            <a:avLst/>
          </a:prstGeom>
          <a:noFill/>
        </p:spPr>
        <p:txBody>
          <a:bodyPr wrap="none" rtlCol="0">
            <a:spAutoFit/>
          </a:bodyPr>
          <a:lstStyle/>
          <a:p>
            <a:r>
              <a:rPr lang="en-US" dirty="0">
                <a:solidFill>
                  <a:schemeClr val="accent5"/>
                </a:solidFill>
              </a:rPr>
              <a:t>Supports automation for new units.</a:t>
            </a:r>
          </a:p>
          <a:p>
            <a:r>
              <a:rPr lang="en-US" dirty="0">
                <a:solidFill>
                  <a:schemeClr val="accent5"/>
                </a:solidFill>
              </a:rPr>
              <a:t>As depicted above, allows only one decomposition per unit on the left.</a:t>
            </a:r>
          </a:p>
        </p:txBody>
      </p:sp>
      <p:sp>
        <p:nvSpPr>
          <p:cNvPr id="23" name="TextBox 22">
            <a:extLst>
              <a:ext uri="{FF2B5EF4-FFF2-40B4-BE49-F238E27FC236}">
                <a16:creationId xmlns:a16="http://schemas.microsoft.com/office/drawing/2014/main" id="{9ABD0A58-C9F7-9F47-9EA7-3574581BFF71}"/>
              </a:ext>
            </a:extLst>
          </p:cNvPr>
          <p:cNvSpPr txBox="1"/>
          <p:nvPr/>
        </p:nvSpPr>
        <p:spPr>
          <a:xfrm>
            <a:off x="3357173" y="4872211"/>
            <a:ext cx="549061" cy="338554"/>
          </a:xfrm>
          <a:prstGeom prst="rect">
            <a:avLst/>
          </a:prstGeom>
          <a:noFill/>
        </p:spPr>
        <p:txBody>
          <a:bodyPr wrap="none" rtlCol="0">
            <a:spAutoFit/>
          </a:bodyPr>
          <a:lstStyle/>
          <a:p>
            <a:pPr algn="r"/>
            <a:r>
              <a:rPr lang="en-US" sz="1600" dirty="0">
                <a:solidFill>
                  <a:schemeClr val="accent5"/>
                </a:solidFill>
              </a:rPr>
              <a:t>yard</a:t>
            </a:r>
            <a:endParaRPr lang="en-US" sz="2000" baseline="30000" dirty="0">
              <a:solidFill>
                <a:schemeClr val="accent5"/>
              </a:solidFill>
            </a:endParaRPr>
          </a:p>
        </p:txBody>
      </p:sp>
      <p:sp>
        <p:nvSpPr>
          <p:cNvPr id="24" name="TextBox 23">
            <a:extLst>
              <a:ext uri="{FF2B5EF4-FFF2-40B4-BE49-F238E27FC236}">
                <a16:creationId xmlns:a16="http://schemas.microsoft.com/office/drawing/2014/main" id="{38EEB140-0D49-9942-A9BC-ACC30106BDC4}"/>
              </a:ext>
            </a:extLst>
          </p:cNvPr>
          <p:cNvSpPr txBox="1"/>
          <p:nvPr/>
        </p:nvSpPr>
        <p:spPr>
          <a:xfrm>
            <a:off x="5769628" y="4592028"/>
            <a:ext cx="691151" cy="338554"/>
          </a:xfrm>
          <a:prstGeom prst="rect">
            <a:avLst/>
          </a:prstGeom>
          <a:noFill/>
        </p:spPr>
        <p:txBody>
          <a:bodyPr wrap="none" rtlCol="0">
            <a:spAutoFit/>
          </a:bodyPr>
          <a:lstStyle/>
          <a:p>
            <a:r>
              <a:rPr lang="en-US" sz="1600" dirty="0">
                <a:solidFill>
                  <a:schemeClr val="accent5"/>
                </a:solidFill>
              </a:rPr>
              <a:t>meter</a:t>
            </a:r>
          </a:p>
        </p:txBody>
      </p:sp>
      <p:cxnSp>
        <p:nvCxnSpPr>
          <p:cNvPr id="25" name="Straight Arrow Connector 24">
            <a:extLst>
              <a:ext uri="{FF2B5EF4-FFF2-40B4-BE49-F238E27FC236}">
                <a16:creationId xmlns:a16="http://schemas.microsoft.com/office/drawing/2014/main" id="{31A0BC02-55E4-594D-AAB2-150D05BE71E5}"/>
              </a:ext>
            </a:extLst>
          </p:cNvPr>
          <p:cNvCxnSpPr>
            <a:cxnSpLocks/>
            <a:stCxn id="23" idx="3"/>
            <a:endCxn id="24" idx="1"/>
          </p:cNvCxnSpPr>
          <p:nvPr/>
        </p:nvCxnSpPr>
        <p:spPr>
          <a:xfrm flipV="1">
            <a:off x="3906234" y="4761305"/>
            <a:ext cx="1863394" cy="280183"/>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FFDC6572-B8A8-9B48-953D-9214E569856B}"/>
              </a:ext>
            </a:extLst>
          </p:cNvPr>
          <p:cNvSpPr txBox="1"/>
          <p:nvPr/>
        </p:nvSpPr>
        <p:spPr>
          <a:xfrm>
            <a:off x="5769628" y="5082278"/>
            <a:ext cx="652743" cy="338554"/>
          </a:xfrm>
          <a:prstGeom prst="rect">
            <a:avLst/>
          </a:prstGeom>
          <a:noFill/>
        </p:spPr>
        <p:txBody>
          <a:bodyPr wrap="none" rtlCol="0">
            <a:spAutoFit/>
          </a:bodyPr>
          <a:lstStyle/>
          <a:p>
            <a:r>
              <a:rPr lang="en-US" sz="1600" dirty="0">
                <a:solidFill>
                  <a:schemeClr val="accent5"/>
                </a:solidFill>
              </a:rPr>
              <a:t>.9144</a:t>
            </a:r>
          </a:p>
        </p:txBody>
      </p:sp>
      <p:cxnSp>
        <p:nvCxnSpPr>
          <p:cNvPr id="27" name="Straight Arrow Connector 26">
            <a:extLst>
              <a:ext uri="{FF2B5EF4-FFF2-40B4-BE49-F238E27FC236}">
                <a16:creationId xmlns:a16="http://schemas.microsoft.com/office/drawing/2014/main" id="{5DADBA4D-DAD5-AC4A-A873-067D29D819F3}"/>
              </a:ext>
            </a:extLst>
          </p:cNvPr>
          <p:cNvCxnSpPr>
            <a:cxnSpLocks/>
            <a:stCxn id="23" idx="3"/>
            <a:endCxn id="26" idx="1"/>
          </p:cNvCxnSpPr>
          <p:nvPr/>
        </p:nvCxnSpPr>
        <p:spPr>
          <a:xfrm>
            <a:off x="3906234" y="5041488"/>
            <a:ext cx="1863394" cy="210067"/>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252F7E5-6CD6-C945-BEBB-DF9BEBC3754F}"/>
              </a:ext>
            </a:extLst>
          </p:cNvPr>
          <p:cNvSpPr txBox="1"/>
          <p:nvPr/>
        </p:nvSpPr>
        <p:spPr>
          <a:xfrm>
            <a:off x="3997467" y="5210895"/>
            <a:ext cx="1439753" cy="338554"/>
          </a:xfrm>
          <a:prstGeom prst="rect">
            <a:avLst/>
          </a:prstGeom>
          <a:noFill/>
        </p:spPr>
        <p:txBody>
          <a:bodyPr wrap="none" rtlCol="0">
            <a:spAutoFit/>
          </a:bodyPr>
          <a:lstStyle/>
          <a:p>
            <a:pPr algn="ctr"/>
            <a:r>
              <a:rPr lang="en-US" sz="1600" dirty="0">
                <a:solidFill>
                  <a:schemeClr val="accent5"/>
                </a:solidFill>
              </a:rPr>
              <a:t>constant factor</a:t>
            </a:r>
          </a:p>
        </p:txBody>
      </p:sp>
      <p:sp>
        <p:nvSpPr>
          <p:cNvPr id="29" name="TextBox 28">
            <a:extLst>
              <a:ext uri="{FF2B5EF4-FFF2-40B4-BE49-F238E27FC236}">
                <a16:creationId xmlns:a16="http://schemas.microsoft.com/office/drawing/2014/main" id="{8AF2A910-8A54-F44E-A3C3-C1B80FF6975C}"/>
              </a:ext>
            </a:extLst>
          </p:cNvPr>
          <p:cNvSpPr txBox="1"/>
          <p:nvPr/>
        </p:nvSpPr>
        <p:spPr>
          <a:xfrm>
            <a:off x="4374651" y="1293448"/>
            <a:ext cx="1007392" cy="338554"/>
          </a:xfrm>
          <a:prstGeom prst="rect">
            <a:avLst/>
          </a:prstGeom>
          <a:noFill/>
        </p:spPr>
        <p:txBody>
          <a:bodyPr wrap="none" rtlCol="0">
            <a:spAutoFit/>
          </a:bodyPr>
          <a:lstStyle/>
          <a:p>
            <a:pPr algn="ctr"/>
            <a:r>
              <a:rPr lang="en-US" sz="1600" dirty="0">
                <a:solidFill>
                  <a:schemeClr val="accent5"/>
                </a:solidFill>
              </a:rPr>
              <a:t>has factor</a:t>
            </a:r>
          </a:p>
        </p:txBody>
      </p:sp>
      <p:sp>
        <p:nvSpPr>
          <p:cNvPr id="30" name="TextBox 29">
            <a:extLst>
              <a:ext uri="{FF2B5EF4-FFF2-40B4-BE49-F238E27FC236}">
                <a16:creationId xmlns:a16="http://schemas.microsoft.com/office/drawing/2014/main" id="{0A91B61C-0FF1-B64F-A2D2-BFD8AF4ED669}"/>
              </a:ext>
            </a:extLst>
          </p:cNvPr>
          <p:cNvSpPr txBox="1"/>
          <p:nvPr/>
        </p:nvSpPr>
        <p:spPr>
          <a:xfrm>
            <a:off x="4374651" y="3015949"/>
            <a:ext cx="1007392" cy="338554"/>
          </a:xfrm>
          <a:prstGeom prst="rect">
            <a:avLst/>
          </a:prstGeom>
          <a:noFill/>
        </p:spPr>
        <p:txBody>
          <a:bodyPr wrap="none" rtlCol="0">
            <a:spAutoFit/>
          </a:bodyPr>
          <a:lstStyle/>
          <a:p>
            <a:pPr algn="ctr"/>
            <a:r>
              <a:rPr lang="en-US" sz="1600" dirty="0">
                <a:solidFill>
                  <a:schemeClr val="accent5"/>
                </a:solidFill>
              </a:rPr>
              <a:t>has factor</a:t>
            </a:r>
          </a:p>
        </p:txBody>
      </p:sp>
      <p:sp>
        <p:nvSpPr>
          <p:cNvPr id="31" name="TextBox 30">
            <a:extLst>
              <a:ext uri="{FF2B5EF4-FFF2-40B4-BE49-F238E27FC236}">
                <a16:creationId xmlns:a16="http://schemas.microsoft.com/office/drawing/2014/main" id="{AE3E420A-0B00-A64F-8B79-902F3F0CC15A}"/>
              </a:ext>
            </a:extLst>
          </p:cNvPr>
          <p:cNvSpPr txBox="1"/>
          <p:nvPr/>
        </p:nvSpPr>
        <p:spPr>
          <a:xfrm>
            <a:off x="4213647" y="4554052"/>
            <a:ext cx="1007392" cy="338554"/>
          </a:xfrm>
          <a:prstGeom prst="rect">
            <a:avLst/>
          </a:prstGeom>
          <a:noFill/>
        </p:spPr>
        <p:txBody>
          <a:bodyPr wrap="none" rtlCol="0">
            <a:spAutoFit/>
          </a:bodyPr>
          <a:lstStyle/>
          <a:p>
            <a:pPr algn="ctr"/>
            <a:r>
              <a:rPr lang="en-US" sz="1600" dirty="0">
                <a:solidFill>
                  <a:schemeClr val="accent5"/>
                </a:solidFill>
              </a:rPr>
              <a:t>has factor</a:t>
            </a:r>
          </a:p>
        </p:txBody>
      </p:sp>
      <p:sp>
        <p:nvSpPr>
          <p:cNvPr id="40" name="TextBox 39">
            <a:extLst>
              <a:ext uri="{FF2B5EF4-FFF2-40B4-BE49-F238E27FC236}">
                <a16:creationId xmlns:a16="http://schemas.microsoft.com/office/drawing/2014/main" id="{B179D959-80B8-A941-9587-D5EBC2E8CDF5}"/>
              </a:ext>
            </a:extLst>
          </p:cNvPr>
          <p:cNvSpPr txBox="1"/>
          <p:nvPr/>
        </p:nvSpPr>
        <p:spPr>
          <a:xfrm>
            <a:off x="7672219" y="4571216"/>
            <a:ext cx="1007392" cy="338554"/>
          </a:xfrm>
          <a:prstGeom prst="rect">
            <a:avLst/>
          </a:prstGeom>
          <a:noFill/>
        </p:spPr>
        <p:txBody>
          <a:bodyPr wrap="none" rtlCol="0">
            <a:spAutoFit/>
          </a:bodyPr>
          <a:lstStyle/>
          <a:p>
            <a:pPr algn="ctr"/>
            <a:r>
              <a:rPr lang="en-US" sz="1600" dirty="0">
                <a:solidFill>
                  <a:schemeClr val="accent5"/>
                </a:solidFill>
              </a:rPr>
              <a:t>has factor</a:t>
            </a:r>
          </a:p>
        </p:txBody>
      </p:sp>
    </p:spTree>
    <p:extLst>
      <p:ext uri="{BB962C8B-B14F-4D97-AF65-F5344CB8AC3E}">
        <p14:creationId xmlns:p14="http://schemas.microsoft.com/office/powerpoint/2010/main" val="232693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9F8DAECC-8655-8442-A535-A6FB06AEDAF8}"/>
              </a:ext>
            </a:extLst>
          </p:cNvPr>
          <p:cNvSpPr txBox="1"/>
          <p:nvPr/>
        </p:nvSpPr>
        <p:spPr>
          <a:xfrm>
            <a:off x="6181337" y="1326053"/>
            <a:ext cx="4787785" cy="369332"/>
          </a:xfrm>
          <a:prstGeom prst="rect">
            <a:avLst/>
          </a:prstGeom>
          <a:noFill/>
        </p:spPr>
        <p:txBody>
          <a:bodyPr wrap="none" rtlCol="0">
            <a:spAutoFit/>
          </a:bodyPr>
          <a:lstStyle/>
          <a:p>
            <a:pPr algn="ctr"/>
            <a:r>
              <a:rPr lang="en-US" dirty="0">
                <a:solidFill>
                  <a:schemeClr val="accent5"/>
                </a:solidFill>
              </a:rPr>
              <a:t>QUDT – Quantities, Units, Dimensions, and Types</a:t>
            </a:r>
          </a:p>
        </p:txBody>
      </p:sp>
      <p:sp>
        <p:nvSpPr>
          <p:cNvPr id="17" name="TextBox 16">
            <a:extLst>
              <a:ext uri="{FF2B5EF4-FFF2-40B4-BE49-F238E27FC236}">
                <a16:creationId xmlns:a16="http://schemas.microsoft.com/office/drawing/2014/main" id="{3D48E329-CCD9-4B41-A93C-2029E739546F}"/>
              </a:ext>
            </a:extLst>
          </p:cNvPr>
          <p:cNvSpPr txBox="1"/>
          <p:nvPr/>
        </p:nvSpPr>
        <p:spPr>
          <a:xfrm>
            <a:off x="760051" y="5333111"/>
            <a:ext cx="11186460" cy="923330"/>
          </a:xfrm>
          <a:prstGeom prst="rect">
            <a:avLst/>
          </a:prstGeom>
          <a:noFill/>
        </p:spPr>
        <p:txBody>
          <a:bodyPr wrap="none" rtlCol="0">
            <a:spAutoFit/>
          </a:bodyPr>
          <a:lstStyle/>
          <a:p>
            <a:r>
              <a:rPr lang="en-US" dirty="0">
                <a:solidFill>
                  <a:schemeClr val="accent5"/>
                </a:solidFill>
              </a:rPr>
              <a:t>In both cases, every unit of measure has a scale factor (although QUDT does explicitly say what a unit scales to). </a:t>
            </a:r>
          </a:p>
          <a:p>
            <a:r>
              <a:rPr lang="en-US" dirty="0">
                <a:solidFill>
                  <a:schemeClr val="accent5"/>
                </a:solidFill>
              </a:rPr>
              <a:t>In either system:</a:t>
            </a:r>
          </a:p>
          <a:p>
            <a:pPr lvl="1"/>
            <a:r>
              <a:rPr lang="en-US" dirty="0">
                <a:solidFill>
                  <a:schemeClr val="accent5"/>
                </a:solidFill>
              </a:rPr>
              <a:t>To convert from ounces to pounds,  multiply by the scale factor of ounce and divide by the scale factor of pound.</a:t>
            </a:r>
          </a:p>
        </p:txBody>
      </p:sp>
      <p:sp>
        <p:nvSpPr>
          <p:cNvPr id="5" name="TextBox 4">
            <a:extLst>
              <a:ext uri="{FF2B5EF4-FFF2-40B4-BE49-F238E27FC236}">
                <a16:creationId xmlns:a16="http://schemas.microsoft.com/office/drawing/2014/main" id="{BBD54D17-CA64-534F-A936-72A22576420C}"/>
              </a:ext>
            </a:extLst>
          </p:cNvPr>
          <p:cNvSpPr txBox="1"/>
          <p:nvPr/>
        </p:nvSpPr>
        <p:spPr>
          <a:xfrm>
            <a:off x="1246508" y="1326053"/>
            <a:ext cx="4094326" cy="369332"/>
          </a:xfrm>
          <a:prstGeom prst="rect">
            <a:avLst/>
          </a:prstGeom>
          <a:noFill/>
        </p:spPr>
        <p:txBody>
          <a:bodyPr wrap="none" rtlCol="0">
            <a:spAutoFit/>
          </a:bodyPr>
          <a:lstStyle/>
          <a:p>
            <a:pPr algn="ctr"/>
            <a:r>
              <a:rPr lang="en-US" dirty="0">
                <a:solidFill>
                  <a:schemeClr val="accent5"/>
                </a:solidFill>
              </a:rPr>
              <a:t>gist with SI (International System of Units)</a:t>
            </a:r>
          </a:p>
        </p:txBody>
      </p:sp>
      <p:sp>
        <p:nvSpPr>
          <p:cNvPr id="66" name="Rounded Rectangle 65">
            <a:extLst>
              <a:ext uri="{FF2B5EF4-FFF2-40B4-BE49-F238E27FC236}">
                <a16:creationId xmlns:a16="http://schemas.microsoft.com/office/drawing/2014/main" id="{482934A4-DDD5-154F-BE4A-BCA4A218EE60}"/>
              </a:ext>
            </a:extLst>
          </p:cNvPr>
          <p:cNvSpPr/>
          <p:nvPr/>
        </p:nvSpPr>
        <p:spPr>
          <a:xfrm>
            <a:off x="996778" y="1709792"/>
            <a:ext cx="4663797" cy="3193122"/>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grpSp>
        <p:nvGrpSpPr>
          <p:cNvPr id="8" name="Group 7">
            <a:extLst>
              <a:ext uri="{FF2B5EF4-FFF2-40B4-BE49-F238E27FC236}">
                <a16:creationId xmlns:a16="http://schemas.microsoft.com/office/drawing/2014/main" id="{7FACF6B2-C4FA-0B4F-AEC3-29FE3C04B5D4}"/>
              </a:ext>
            </a:extLst>
          </p:cNvPr>
          <p:cNvGrpSpPr/>
          <p:nvPr/>
        </p:nvGrpSpPr>
        <p:grpSpPr>
          <a:xfrm>
            <a:off x="1607019" y="2338068"/>
            <a:ext cx="3373301" cy="1991439"/>
            <a:chOff x="1709099" y="2126205"/>
            <a:chExt cx="3373301" cy="1991439"/>
          </a:xfrm>
        </p:grpSpPr>
        <p:cxnSp>
          <p:nvCxnSpPr>
            <p:cNvPr id="75" name="Straight Arrow Connector 74">
              <a:extLst>
                <a:ext uri="{FF2B5EF4-FFF2-40B4-BE49-F238E27FC236}">
                  <a16:creationId xmlns:a16="http://schemas.microsoft.com/office/drawing/2014/main" id="{3DCD2B47-CC7F-5F40-BEA5-EF8D62B1A218}"/>
                </a:ext>
              </a:extLst>
            </p:cNvPr>
            <p:cNvCxnSpPr>
              <a:cxnSpLocks/>
              <a:stCxn id="2" idx="2"/>
              <a:endCxn id="45" idx="0"/>
            </p:cNvCxnSpPr>
            <p:nvPr/>
          </p:nvCxnSpPr>
          <p:spPr>
            <a:xfrm>
              <a:off x="2326620" y="2495537"/>
              <a:ext cx="602293" cy="105787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BFAF6DE-0547-5044-9F47-2208C2BE5628}"/>
                </a:ext>
              </a:extLst>
            </p:cNvPr>
            <p:cNvCxnSpPr>
              <a:cxnSpLocks/>
              <a:stCxn id="45" idx="3"/>
              <a:endCxn id="48" idx="1"/>
            </p:cNvCxnSpPr>
            <p:nvPr/>
          </p:nvCxnSpPr>
          <p:spPr>
            <a:xfrm flipV="1">
              <a:off x="3426838" y="3728344"/>
              <a:ext cx="996407" cy="9729"/>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96" name="TextBox 195">
              <a:extLst>
                <a:ext uri="{FF2B5EF4-FFF2-40B4-BE49-F238E27FC236}">
                  <a16:creationId xmlns:a16="http://schemas.microsoft.com/office/drawing/2014/main" id="{282F87A4-B86B-6C45-8D1F-0C9A1A38E38B}"/>
                </a:ext>
              </a:extLst>
            </p:cNvPr>
            <p:cNvSpPr txBox="1"/>
            <p:nvPr/>
          </p:nvSpPr>
          <p:spPr>
            <a:xfrm>
              <a:off x="3386288" y="3748312"/>
              <a:ext cx="1088952" cy="369332"/>
            </a:xfrm>
            <a:prstGeom prst="rect">
              <a:avLst/>
            </a:prstGeom>
            <a:noFill/>
          </p:spPr>
          <p:txBody>
            <a:bodyPr wrap="none" rtlCol="0">
              <a:spAutoFit/>
            </a:bodyPr>
            <a:lstStyle/>
            <a:p>
              <a:r>
                <a:rPr lang="en-US" dirty="0">
                  <a:solidFill>
                    <a:schemeClr val="accent5"/>
                  </a:solidFill>
                </a:rPr>
                <a:t>measures</a:t>
              </a:r>
            </a:p>
          </p:txBody>
        </p:sp>
        <p:sp>
          <p:nvSpPr>
            <p:cNvPr id="44" name="TextBox 43">
              <a:extLst>
                <a:ext uri="{FF2B5EF4-FFF2-40B4-BE49-F238E27FC236}">
                  <a16:creationId xmlns:a16="http://schemas.microsoft.com/office/drawing/2014/main" id="{B27E46BB-3256-A041-9918-CA2F4AD2D171}"/>
                </a:ext>
              </a:extLst>
            </p:cNvPr>
            <p:cNvSpPr txBox="1"/>
            <p:nvPr/>
          </p:nvSpPr>
          <p:spPr>
            <a:xfrm>
              <a:off x="1709099" y="2899053"/>
              <a:ext cx="952505" cy="369332"/>
            </a:xfrm>
            <a:prstGeom prst="rect">
              <a:avLst/>
            </a:prstGeom>
            <a:noFill/>
          </p:spPr>
          <p:txBody>
            <a:bodyPr wrap="none" rtlCol="0">
              <a:spAutoFit/>
            </a:bodyPr>
            <a:lstStyle/>
            <a:p>
              <a:r>
                <a:rPr lang="en-US" dirty="0" err="1">
                  <a:solidFill>
                    <a:schemeClr val="accent5"/>
                  </a:solidFill>
                </a:rPr>
                <a:t>scalesTo</a:t>
              </a:r>
              <a:endParaRPr lang="en-US" dirty="0">
                <a:solidFill>
                  <a:schemeClr val="accent5"/>
                </a:solidFill>
              </a:endParaRPr>
            </a:p>
          </p:txBody>
        </p:sp>
        <p:sp>
          <p:nvSpPr>
            <p:cNvPr id="2" name="TextBox 1">
              <a:extLst>
                <a:ext uri="{FF2B5EF4-FFF2-40B4-BE49-F238E27FC236}">
                  <a16:creationId xmlns:a16="http://schemas.microsoft.com/office/drawing/2014/main" id="{77818096-2646-4848-A54D-DE2DB43C8DCD}"/>
                </a:ext>
              </a:extLst>
            </p:cNvPr>
            <p:cNvSpPr txBox="1"/>
            <p:nvPr/>
          </p:nvSpPr>
          <p:spPr>
            <a:xfrm>
              <a:off x="1944944" y="2126205"/>
              <a:ext cx="763351" cy="369332"/>
            </a:xfrm>
            <a:prstGeom prst="rect">
              <a:avLst/>
            </a:prstGeom>
            <a:noFill/>
          </p:spPr>
          <p:txBody>
            <a:bodyPr wrap="none" rtlCol="0">
              <a:spAutoFit/>
            </a:bodyPr>
            <a:lstStyle/>
            <a:p>
              <a:pPr algn="ctr"/>
              <a:r>
                <a:rPr lang="en-US" dirty="0">
                  <a:solidFill>
                    <a:schemeClr val="accent5"/>
                  </a:solidFill>
                </a:rPr>
                <a:t>ounce</a:t>
              </a:r>
            </a:p>
          </p:txBody>
        </p:sp>
        <p:sp>
          <p:nvSpPr>
            <p:cNvPr id="45" name="TextBox 44">
              <a:extLst>
                <a:ext uri="{FF2B5EF4-FFF2-40B4-BE49-F238E27FC236}">
                  <a16:creationId xmlns:a16="http://schemas.microsoft.com/office/drawing/2014/main" id="{E94A94A0-F73C-F948-B462-E53E80C1E5DA}"/>
                </a:ext>
              </a:extLst>
            </p:cNvPr>
            <p:cNvSpPr txBox="1"/>
            <p:nvPr/>
          </p:nvSpPr>
          <p:spPr>
            <a:xfrm>
              <a:off x="2430988" y="3553407"/>
              <a:ext cx="995850" cy="369332"/>
            </a:xfrm>
            <a:prstGeom prst="rect">
              <a:avLst/>
            </a:prstGeom>
            <a:noFill/>
          </p:spPr>
          <p:txBody>
            <a:bodyPr wrap="none" rtlCol="0">
              <a:spAutoFit/>
            </a:bodyPr>
            <a:lstStyle/>
            <a:p>
              <a:pPr algn="ctr"/>
              <a:r>
                <a:rPr lang="en-US" dirty="0">
                  <a:solidFill>
                    <a:schemeClr val="accent5"/>
                  </a:solidFill>
                </a:rPr>
                <a:t>kilogram</a:t>
              </a:r>
            </a:p>
          </p:txBody>
        </p:sp>
        <p:sp>
          <p:nvSpPr>
            <p:cNvPr id="48" name="TextBox 47">
              <a:extLst>
                <a:ext uri="{FF2B5EF4-FFF2-40B4-BE49-F238E27FC236}">
                  <a16:creationId xmlns:a16="http://schemas.microsoft.com/office/drawing/2014/main" id="{C7CFE5AC-A281-494C-89E5-A7AC23A9700B}"/>
                </a:ext>
              </a:extLst>
            </p:cNvPr>
            <p:cNvSpPr txBox="1"/>
            <p:nvPr/>
          </p:nvSpPr>
          <p:spPr>
            <a:xfrm>
              <a:off x="4423245" y="3543678"/>
              <a:ext cx="659155" cy="369332"/>
            </a:xfrm>
            <a:prstGeom prst="rect">
              <a:avLst/>
            </a:prstGeom>
            <a:noFill/>
          </p:spPr>
          <p:txBody>
            <a:bodyPr wrap="none" rtlCol="0">
              <a:spAutoFit/>
            </a:bodyPr>
            <a:lstStyle/>
            <a:p>
              <a:pPr algn="ctr"/>
              <a:r>
                <a:rPr lang="en-US" dirty="0">
                  <a:solidFill>
                    <a:schemeClr val="accent5"/>
                  </a:solidFill>
                </a:rPr>
                <a:t>mass</a:t>
              </a:r>
            </a:p>
          </p:txBody>
        </p:sp>
        <p:sp>
          <p:nvSpPr>
            <p:cNvPr id="69" name="TextBox 68">
              <a:extLst>
                <a:ext uri="{FF2B5EF4-FFF2-40B4-BE49-F238E27FC236}">
                  <a16:creationId xmlns:a16="http://schemas.microsoft.com/office/drawing/2014/main" id="{AF155C4F-A451-F149-8C69-1E9ADAAB466D}"/>
                </a:ext>
              </a:extLst>
            </p:cNvPr>
            <p:cNvSpPr txBox="1"/>
            <p:nvPr/>
          </p:nvSpPr>
          <p:spPr>
            <a:xfrm>
              <a:off x="3149530" y="2128241"/>
              <a:ext cx="793807" cy="369332"/>
            </a:xfrm>
            <a:prstGeom prst="rect">
              <a:avLst/>
            </a:prstGeom>
            <a:noFill/>
          </p:spPr>
          <p:txBody>
            <a:bodyPr wrap="none" rtlCol="0">
              <a:spAutoFit/>
            </a:bodyPr>
            <a:lstStyle/>
            <a:p>
              <a:pPr algn="ctr"/>
              <a:r>
                <a:rPr lang="en-US" dirty="0">
                  <a:solidFill>
                    <a:schemeClr val="accent5"/>
                  </a:solidFill>
                </a:rPr>
                <a:t>pound</a:t>
              </a:r>
            </a:p>
          </p:txBody>
        </p:sp>
        <p:cxnSp>
          <p:nvCxnSpPr>
            <p:cNvPr id="70" name="Straight Arrow Connector 69">
              <a:extLst>
                <a:ext uri="{FF2B5EF4-FFF2-40B4-BE49-F238E27FC236}">
                  <a16:creationId xmlns:a16="http://schemas.microsoft.com/office/drawing/2014/main" id="{1138003D-9136-0440-B991-6C0D4DBA8964}"/>
                </a:ext>
              </a:extLst>
            </p:cNvPr>
            <p:cNvCxnSpPr>
              <a:cxnSpLocks/>
              <a:stCxn id="69" idx="2"/>
              <a:endCxn id="45" idx="0"/>
            </p:cNvCxnSpPr>
            <p:nvPr/>
          </p:nvCxnSpPr>
          <p:spPr>
            <a:xfrm flipH="1">
              <a:off x="2928913" y="2497573"/>
              <a:ext cx="617521" cy="1055834"/>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4E382EA7-ED02-E74A-A7FD-17C8655CECDE}"/>
              </a:ext>
            </a:extLst>
          </p:cNvPr>
          <p:cNvGrpSpPr/>
          <p:nvPr/>
        </p:nvGrpSpPr>
        <p:grpSpPr>
          <a:xfrm>
            <a:off x="6912099" y="2282751"/>
            <a:ext cx="3326261" cy="2102073"/>
            <a:chOff x="6696849" y="2653268"/>
            <a:chExt cx="3326261" cy="2102073"/>
          </a:xfrm>
        </p:grpSpPr>
        <p:cxnSp>
          <p:nvCxnSpPr>
            <p:cNvPr id="50" name="Straight Arrow Connector 49">
              <a:extLst>
                <a:ext uri="{FF2B5EF4-FFF2-40B4-BE49-F238E27FC236}">
                  <a16:creationId xmlns:a16="http://schemas.microsoft.com/office/drawing/2014/main" id="{58DFE19B-6E6F-AA4A-ABEA-49A62D184A65}"/>
                </a:ext>
              </a:extLst>
            </p:cNvPr>
            <p:cNvCxnSpPr>
              <a:cxnSpLocks/>
              <a:stCxn id="53" idx="3"/>
              <a:endCxn id="55" idx="1"/>
            </p:cNvCxnSpPr>
            <p:nvPr/>
          </p:nvCxnSpPr>
          <p:spPr>
            <a:xfrm>
              <a:off x="7754382" y="2837934"/>
              <a:ext cx="1431639" cy="838936"/>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7C74AFB9-3CE6-6E4F-8682-D6144386874B}"/>
                </a:ext>
              </a:extLst>
            </p:cNvPr>
            <p:cNvSpPr txBox="1"/>
            <p:nvPr/>
          </p:nvSpPr>
          <p:spPr>
            <a:xfrm>
              <a:off x="8391731" y="2858875"/>
              <a:ext cx="1088952" cy="369332"/>
            </a:xfrm>
            <a:prstGeom prst="rect">
              <a:avLst/>
            </a:prstGeom>
            <a:noFill/>
          </p:spPr>
          <p:txBody>
            <a:bodyPr wrap="none" rtlCol="0">
              <a:spAutoFit/>
            </a:bodyPr>
            <a:lstStyle/>
            <a:p>
              <a:r>
                <a:rPr lang="en-US" dirty="0">
                  <a:solidFill>
                    <a:schemeClr val="accent5"/>
                  </a:solidFill>
                </a:rPr>
                <a:t>measures</a:t>
              </a:r>
            </a:p>
          </p:txBody>
        </p:sp>
        <p:sp>
          <p:nvSpPr>
            <p:cNvPr id="53" name="TextBox 52">
              <a:extLst>
                <a:ext uri="{FF2B5EF4-FFF2-40B4-BE49-F238E27FC236}">
                  <a16:creationId xmlns:a16="http://schemas.microsoft.com/office/drawing/2014/main" id="{AD396FA4-994E-6044-BF7C-A8E332F88508}"/>
                </a:ext>
              </a:extLst>
            </p:cNvPr>
            <p:cNvSpPr txBox="1"/>
            <p:nvPr/>
          </p:nvSpPr>
          <p:spPr>
            <a:xfrm>
              <a:off x="6813099" y="2653268"/>
              <a:ext cx="941283" cy="369332"/>
            </a:xfrm>
            <a:prstGeom prst="rect">
              <a:avLst/>
            </a:prstGeom>
            <a:noFill/>
          </p:spPr>
          <p:txBody>
            <a:bodyPr wrap="none" rtlCol="0">
              <a:spAutoFit/>
            </a:bodyPr>
            <a:lstStyle/>
            <a:p>
              <a:pPr algn="ctr"/>
              <a:r>
                <a:rPr lang="en-US" dirty="0">
                  <a:solidFill>
                    <a:schemeClr val="accent5"/>
                  </a:solidFill>
                </a:rPr>
                <a:t>:_ounce</a:t>
              </a:r>
            </a:p>
          </p:txBody>
        </p:sp>
        <p:sp>
          <p:nvSpPr>
            <p:cNvPr id="54" name="TextBox 53">
              <a:extLst>
                <a:ext uri="{FF2B5EF4-FFF2-40B4-BE49-F238E27FC236}">
                  <a16:creationId xmlns:a16="http://schemas.microsoft.com/office/drawing/2014/main" id="{3AF14968-47B8-9242-9FDC-F683DFCF998D}"/>
                </a:ext>
              </a:extLst>
            </p:cNvPr>
            <p:cNvSpPr txBox="1"/>
            <p:nvPr/>
          </p:nvSpPr>
          <p:spPr>
            <a:xfrm>
              <a:off x="6797870" y="3492204"/>
              <a:ext cx="971741" cy="369332"/>
            </a:xfrm>
            <a:prstGeom prst="rect">
              <a:avLst/>
            </a:prstGeom>
            <a:noFill/>
          </p:spPr>
          <p:txBody>
            <a:bodyPr wrap="none" rtlCol="0">
              <a:spAutoFit/>
            </a:bodyPr>
            <a:lstStyle/>
            <a:p>
              <a:pPr algn="ctr"/>
              <a:r>
                <a:rPr lang="en-US" dirty="0">
                  <a:solidFill>
                    <a:schemeClr val="accent5"/>
                  </a:solidFill>
                </a:rPr>
                <a:t>:_pound</a:t>
              </a:r>
            </a:p>
          </p:txBody>
        </p:sp>
        <p:sp>
          <p:nvSpPr>
            <p:cNvPr id="55" name="TextBox 54">
              <a:extLst>
                <a:ext uri="{FF2B5EF4-FFF2-40B4-BE49-F238E27FC236}">
                  <a16:creationId xmlns:a16="http://schemas.microsoft.com/office/drawing/2014/main" id="{E5C9BDDE-F499-B64C-8A18-E0398033B6B1}"/>
                </a:ext>
              </a:extLst>
            </p:cNvPr>
            <p:cNvSpPr txBox="1"/>
            <p:nvPr/>
          </p:nvSpPr>
          <p:spPr>
            <a:xfrm>
              <a:off x="9186021" y="3492204"/>
              <a:ext cx="837089" cy="369332"/>
            </a:xfrm>
            <a:prstGeom prst="rect">
              <a:avLst/>
            </a:prstGeom>
            <a:noFill/>
          </p:spPr>
          <p:txBody>
            <a:bodyPr wrap="none" rtlCol="0">
              <a:spAutoFit/>
            </a:bodyPr>
            <a:lstStyle/>
            <a:p>
              <a:r>
                <a:rPr lang="en-US" dirty="0">
                  <a:solidFill>
                    <a:schemeClr val="accent5"/>
                  </a:solidFill>
                </a:rPr>
                <a:t>:_mass</a:t>
              </a:r>
            </a:p>
          </p:txBody>
        </p:sp>
        <p:cxnSp>
          <p:nvCxnSpPr>
            <p:cNvPr id="59" name="Straight Arrow Connector 58">
              <a:extLst>
                <a:ext uri="{FF2B5EF4-FFF2-40B4-BE49-F238E27FC236}">
                  <a16:creationId xmlns:a16="http://schemas.microsoft.com/office/drawing/2014/main" id="{ADB8079E-7DD7-4B44-9502-B056068FFEB4}"/>
                </a:ext>
              </a:extLst>
            </p:cNvPr>
            <p:cNvCxnSpPr>
              <a:cxnSpLocks/>
              <a:stCxn id="54" idx="3"/>
              <a:endCxn id="55" idx="1"/>
            </p:cNvCxnSpPr>
            <p:nvPr/>
          </p:nvCxnSpPr>
          <p:spPr>
            <a:xfrm>
              <a:off x="7769611" y="3676870"/>
              <a:ext cx="1416410" cy="0"/>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CCC4CF-B4A2-0446-86F2-2151A4990CF1}"/>
                </a:ext>
              </a:extLst>
            </p:cNvPr>
            <p:cNvSpPr txBox="1"/>
            <p:nvPr/>
          </p:nvSpPr>
          <p:spPr>
            <a:xfrm>
              <a:off x="6696849" y="4386009"/>
              <a:ext cx="1173783" cy="369332"/>
            </a:xfrm>
            <a:prstGeom prst="rect">
              <a:avLst/>
            </a:prstGeom>
            <a:noFill/>
          </p:spPr>
          <p:txBody>
            <a:bodyPr wrap="none" rtlCol="0">
              <a:spAutoFit/>
            </a:bodyPr>
            <a:lstStyle/>
            <a:p>
              <a:pPr algn="ctr"/>
              <a:r>
                <a:rPr lang="en-US" dirty="0">
                  <a:solidFill>
                    <a:schemeClr val="accent5"/>
                  </a:solidFill>
                </a:rPr>
                <a:t>:_kilogram</a:t>
              </a:r>
            </a:p>
          </p:txBody>
        </p:sp>
        <p:cxnSp>
          <p:nvCxnSpPr>
            <p:cNvPr id="77" name="Straight Arrow Connector 76">
              <a:extLst>
                <a:ext uri="{FF2B5EF4-FFF2-40B4-BE49-F238E27FC236}">
                  <a16:creationId xmlns:a16="http://schemas.microsoft.com/office/drawing/2014/main" id="{6559B4A1-BDFE-F747-8F8D-2E95559BE567}"/>
                </a:ext>
              </a:extLst>
            </p:cNvPr>
            <p:cNvCxnSpPr>
              <a:cxnSpLocks/>
              <a:stCxn id="76" idx="3"/>
              <a:endCxn id="55" idx="1"/>
            </p:cNvCxnSpPr>
            <p:nvPr/>
          </p:nvCxnSpPr>
          <p:spPr>
            <a:xfrm flipV="1">
              <a:off x="7870632" y="3676870"/>
              <a:ext cx="1315389" cy="893805"/>
            </a:xfrm>
            <a:prstGeom prst="straightConnector1">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grpSp>
      <p:sp>
        <p:nvSpPr>
          <p:cNvPr id="83" name="Rounded Rectangle 82">
            <a:extLst>
              <a:ext uri="{FF2B5EF4-FFF2-40B4-BE49-F238E27FC236}">
                <a16:creationId xmlns:a16="http://schemas.microsoft.com/office/drawing/2014/main" id="{D677C2F0-4434-664F-B735-959CF14D3708}"/>
              </a:ext>
            </a:extLst>
          </p:cNvPr>
          <p:cNvSpPr/>
          <p:nvPr/>
        </p:nvSpPr>
        <p:spPr>
          <a:xfrm>
            <a:off x="5955237" y="1737979"/>
            <a:ext cx="5239985" cy="3191616"/>
          </a:xfrm>
          <a:prstGeom prst="round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3" name="Slide Number Placeholder 2">
            <a:extLst>
              <a:ext uri="{FF2B5EF4-FFF2-40B4-BE49-F238E27FC236}">
                <a16:creationId xmlns:a16="http://schemas.microsoft.com/office/drawing/2014/main" id="{ABE8C57A-7864-E540-9136-AF6374D000D8}"/>
              </a:ext>
            </a:extLst>
          </p:cNvPr>
          <p:cNvSpPr>
            <a:spLocks noGrp="1"/>
          </p:cNvSpPr>
          <p:nvPr>
            <p:ph type="sldNum" sz="quarter" idx="12"/>
          </p:nvPr>
        </p:nvSpPr>
        <p:spPr/>
        <p:txBody>
          <a:bodyPr/>
          <a:lstStyle/>
          <a:p>
            <a:fld id="{DC67C13A-F4A7-1D42-BF79-E2C931796040}" type="slidenum">
              <a:rPr lang="en-US" smtClean="0"/>
              <a:t>7</a:t>
            </a:fld>
            <a:endParaRPr lang="en-US"/>
          </a:p>
        </p:txBody>
      </p:sp>
      <p:sp>
        <p:nvSpPr>
          <p:cNvPr id="26" name="TextBox 25">
            <a:extLst>
              <a:ext uri="{FF2B5EF4-FFF2-40B4-BE49-F238E27FC236}">
                <a16:creationId xmlns:a16="http://schemas.microsoft.com/office/drawing/2014/main" id="{7379BB61-8172-534B-BBA6-CF0FCA55E6B8}"/>
              </a:ext>
            </a:extLst>
          </p:cNvPr>
          <p:cNvSpPr txBox="1"/>
          <p:nvPr/>
        </p:nvSpPr>
        <p:spPr>
          <a:xfrm>
            <a:off x="537138" y="410739"/>
            <a:ext cx="4415889" cy="400110"/>
          </a:xfrm>
          <a:prstGeom prst="rect">
            <a:avLst/>
          </a:prstGeom>
          <a:noFill/>
        </p:spPr>
        <p:txBody>
          <a:bodyPr wrap="none" rtlCol="0">
            <a:spAutoFit/>
          </a:bodyPr>
          <a:lstStyle/>
          <a:p>
            <a:r>
              <a:rPr lang="en-US" sz="2000" dirty="0">
                <a:solidFill>
                  <a:schemeClr val="accent5"/>
                </a:solidFill>
              </a:rPr>
              <a:t>How other initiatives have approached it</a:t>
            </a:r>
          </a:p>
        </p:txBody>
      </p:sp>
    </p:spTree>
    <p:extLst>
      <p:ext uri="{BB962C8B-B14F-4D97-AF65-F5344CB8AC3E}">
        <p14:creationId xmlns:p14="http://schemas.microsoft.com/office/powerpoint/2010/main" val="1985642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8783D0-2355-1446-B543-A8D8988A6E10}"/>
              </a:ext>
            </a:extLst>
          </p:cNvPr>
          <p:cNvSpPr>
            <a:spLocks noGrp="1"/>
          </p:cNvSpPr>
          <p:nvPr>
            <p:ph type="sldNum" sz="quarter" idx="12"/>
          </p:nvPr>
        </p:nvSpPr>
        <p:spPr/>
        <p:txBody>
          <a:bodyPr/>
          <a:lstStyle/>
          <a:p>
            <a:fld id="{DC67C13A-F4A7-1D42-BF79-E2C931796040}" type="slidenum">
              <a:rPr lang="en-US" smtClean="0"/>
              <a:t>8</a:t>
            </a:fld>
            <a:endParaRPr lang="en-US"/>
          </a:p>
        </p:txBody>
      </p:sp>
      <p:sp>
        <p:nvSpPr>
          <p:cNvPr id="3" name="TextBox 2">
            <a:extLst>
              <a:ext uri="{FF2B5EF4-FFF2-40B4-BE49-F238E27FC236}">
                <a16:creationId xmlns:a16="http://schemas.microsoft.com/office/drawing/2014/main" id="{E08B26CC-CC74-EF45-9FF2-A4DD3FB9C476}"/>
              </a:ext>
            </a:extLst>
          </p:cNvPr>
          <p:cNvSpPr txBox="1"/>
          <p:nvPr/>
        </p:nvSpPr>
        <p:spPr>
          <a:xfrm>
            <a:off x="537138" y="410739"/>
            <a:ext cx="1333507" cy="400110"/>
          </a:xfrm>
          <a:prstGeom prst="rect">
            <a:avLst/>
          </a:prstGeom>
          <a:noFill/>
        </p:spPr>
        <p:txBody>
          <a:bodyPr wrap="none" rtlCol="0">
            <a:spAutoFit/>
          </a:bodyPr>
          <a:lstStyle/>
          <a:p>
            <a:r>
              <a:rPr lang="en-US" sz="2000" dirty="0">
                <a:solidFill>
                  <a:schemeClr val="accent5"/>
                </a:solidFill>
              </a:rPr>
              <a:t>References</a:t>
            </a:r>
          </a:p>
        </p:txBody>
      </p:sp>
      <p:sp>
        <p:nvSpPr>
          <p:cNvPr id="35" name="TextBox 34">
            <a:extLst>
              <a:ext uri="{FF2B5EF4-FFF2-40B4-BE49-F238E27FC236}">
                <a16:creationId xmlns:a16="http://schemas.microsoft.com/office/drawing/2014/main" id="{1144262A-3F4A-6C4F-ABA1-ED669EB83397}"/>
              </a:ext>
            </a:extLst>
          </p:cNvPr>
          <p:cNvSpPr txBox="1"/>
          <p:nvPr/>
        </p:nvSpPr>
        <p:spPr>
          <a:xfrm>
            <a:off x="1021545" y="847150"/>
            <a:ext cx="10622768" cy="5509200"/>
          </a:xfrm>
          <a:prstGeom prst="rect">
            <a:avLst/>
          </a:prstGeom>
          <a:noFill/>
        </p:spPr>
        <p:txBody>
          <a:bodyPr wrap="square" rtlCol="0">
            <a:spAutoFit/>
          </a:bodyPr>
          <a:lstStyle/>
          <a:p>
            <a:r>
              <a:rPr lang="en-US" sz="1600" dirty="0">
                <a:solidFill>
                  <a:schemeClr val="accent5"/>
                </a:solidFill>
              </a:rPr>
              <a:t>The International Systems of Units (SI) is a refinement of the metric system. It was updated in 2019. It does not define an ontology. Base units are defined in section 2.3.1, dimensions in section 2.3.3, derived units in 2.3.4. The discussion after Table 6 makes some critical observations.</a:t>
            </a:r>
          </a:p>
          <a:p>
            <a:endParaRPr lang="en-US" sz="1600" dirty="0">
              <a:solidFill>
                <a:schemeClr val="accent5"/>
              </a:solidFill>
            </a:endParaRPr>
          </a:p>
          <a:p>
            <a:pPr lvl="1"/>
            <a:r>
              <a:rPr lang="en-US" sz="1600" dirty="0">
                <a:solidFill>
                  <a:schemeClr val="accent5"/>
                </a:solidFill>
                <a:hlinkClick r:id="rId2"/>
              </a:rPr>
              <a:t>https://www.bipm.org/en/publications/si-brochure</a:t>
            </a:r>
            <a:endParaRPr lang="en-US" sz="1600" dirty="0">
              <a:solidFill>
                <a:schemeClr val="accent5"/>
              </a:solidFill>
            </a:endParaRPr>
          </a:p>
          <a:p>
            <a:pPr lvl="1"/>
            <a:endParaRPr lang="en-US" sz="1600" dirty="0">
              <a:solidFill>
                <a:schemeClr val="accent5"/>
              </a:solidFill>
            </a:endParaRPr>
          </a:p>
          <a:p>
            <a:r>
              <a:rPr lang="en-US" sz="1600" dirty="0">
                <a:solidFill>
                  <a:schemeClr val="accent5"/>
                </a:solidFill>
              </a:rPr>
              <a:t>QUDT is an ontology that is broader than SI and supports dimensional analysis. Apparently, the conversion multiplier in QUDT always converts to some SI unit. “Quantity Kind” means measurable characteristic. “Dimension Vector” is a standard way to represent a coherent unit (constant = 1). </a:t>
            </a:r>
          </a:p>
          <a:p>
            <a:endParaRPr lang="en-US" sz="1600" dirty="0">
              <a:solidFill>
                <a:schemeClr val="accent5"/>
              </a:solidFill>
            </a:endParaRPr>
          </a:p>
          <a:p>
            <a:pPr lvl="1"/>
            <a:r>
              <a:rPr lang="en-US" sz="1600" dirty="0">
                <a:solidFill>
                  <a:schemeClr val="accent5"/>
                </a:solidFill>
                <a:hlinkClick r:id="rId3"/>
              </a:rPr>
              <a:t>http://qudt.org/</a:t>
            </a:r>
            <a:endParaRPr lang="en-US" sz="1600" dirty="0">
              <a:solidFill>
                <a:schemeClr val="accent5"/>
              </a:solidFill>
            </a:endParaRPr>
          </a:p>
          <a:p>
            <a:pPr lvl="1"/>
            <a:endParaRPr lang="en-US" sz="1600" dirty="0">
              <a:solidFill>
                <a:schemeClr val="accent5"/>
              </a:solidFill>
            </a:endParaRPr>
          </a:p>
          <a:p>
            <a:r>
              <a:rPr lang="en-US" sz="1600" dirty="0">
                <a:solidFill>
                  <a:schemeClr val="accent5"/>
                </a:solidFill>
              </a:rPr>
              <a:t>A physicist’s perspective on the merits of the Gaussian System:</a:t>
            </a:r>
          </a:p>
          <a:p>
            <a:endParaRPr lang="en-US" sz="1600" dirty="0">
              <a:solidFill>
                <a:schemeClr val="accent5"/>
              </a:solidFill>
            </a:endParaRPr>
          </a:p>
          <a:p>
            <a:pPr lvl="1"/>
            <a:r>
              <a:rPr lang="en-US" sz="1600" dirty="0">
                <a:solidFill>
                  <a:schemeClr val="accent5"/>
                </a:solidFill>
              </a:rPr>
              <a:t> </a:t>
            </a:r>
            <a:r>
              <a:rPr lang="en-US" sz="1600" dirty="0">
                <a:solidFill>
                  <a:schemeClr val="accent5"/>
                </a:solidFill>
                <a:hlinkClick r:id="rId4"/>
              </a:rPr>
              <a:t>https://www.rpi.edu/dept/phys/Courses/PHYS4210/S10/NotesOnUnits.pdf</a:t>
            </a:r>
            <a:endParaRPr lang="en-US" sz="1600" dirty="0">
              <a:solidFill>
                <a:schemeClr val="accent5"/>
              </a:solidFill>
            </a:endParaRPr>
          </a:p>
          <a:p>
            <a:endParaRPr lang="en-US" sz="1600" dirty="0">
              <a:solidFill>
                <a:schemeClr val="accent5"/>
              </a:solidFill>
            </a:endParaRPr>
          </a:p>
          <a:p>
            <a:r>
              <a:rPr lang="en-US" sz="1600" dirty="0">
                <a:solidFill>
                  <a:schemeClr val="accent5"/>
                </a:solidFill>
              </a:rPr>
              <a:t>Wikipedia on CGS System: </a:t>
            </a:r>
            <a:r>
              <a:rPr lang="en-US" sz="1600" dirty="0">
                <a:solidFill>
                  <a:schemeClr val="accent5"/>
                </a:solidFill>
                <a:hlinkClick r:id="rId5"/>
              </a:rPr>
              <a:t>https://en.wikipedia.org/wiki/Centimetre%E2%80%93gram%E2%80%93second_system_of_units</a:t>
            </a:r>
            <a:endParaRPr lang="en-US" sz="1600" dirty="0">
              <a:solidFill>
                <a:schemeClr val="accent5"/>
              </a:solidFill>
            </a:endParaRPr>
          </a:p>
          <a:p>
            <a:endParaRPr lang="en-US" sz="1600" dirty="0">
              <a:solidFill>
                <a:schemeClr val="accent5"/>
              </a:solidFill>
            </a:endParaRPr>
          </a:p>
          <a:p>
            <a:r>
              <a:rPr lang="en-US" sz="1600" dirty="0">
                <a:solidFill>
                  <a:schemeClr val="accent5"/>
                </a:solidFill>
              </a:rPr>
              <a:t>Extended comments on why there are multiple systems (although SI is dominant). Quotable quote from Maxwell: “Every electromagnetic quantity may be defined with reference to the fundamental units of Length, Mass, and Time.”</a:t>
            </a:r>
          </a:p>
          <a:p>
            <a:endParaRPr lang="en-US" sz="1600" dirty="0">
              <a:solidFill>
                <a:schemeClr val="accent5"/>
              </a:solidFill>
            </a:endParaRPr>
          </a:p>
          <a:p>
            <a:pPr lvl="1"/>
            <a:r>
              <a:rPr lang="en-US" sz="1600" dirty="0">
                <a:solidFill>
                  <a:schemeClr val="accent5"/>
                </a:solidFill>
                <a:hlinkClick r:id="rId6"/>
              </a:rPr>
              <a:t>http://info.ee.surrey.ac.uk/Workshop/advice/coils/unit_systems/</a:t>
            </a:r>
            <a:endParaRPr lang="en-US" sz="1600" dirty="0">
              <a:solidFill>
                <a:schemeClr val="accent5"/>
              </a:solidFill>
            </a:endParaRPr>
          </a:p>
        </p:txBody>
      </p:sp>
    </p:spTree>
    <p:extLst>
      <p:ext uri="{BB962C8B-B14F-4D97-AF65-F5344CB8AC3E}">
        <p14:creationId xmlns:p14="http://schemas.microsoft.com/office/powerpoint/2010/main" val="1056549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10658</TotalTime>
  <Words>1188</Words>
  <Application>Microsoft Macintosh PowerPoint</Application>
  <PresentationFormat>Widescreen</PresentationFormat>
  <Paragraphs>173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Blackwood</dc:creator>
  <cp:lastModifiedBy>Phil Blackwood</cp:lastModifiedBy>
  <cp:revision>196</cp:revision>
  <cp:lastPrinted>2021-09-17T14:16:35Z</cp:lastPrinted>
  <dcterms:created xsi:type="dcterms:W3CDTF">2021-04-03T23:32:06Z</dcterms:created>
  <dcterms:modified xsi:type="dcterms:W3CDTF">2021-09-20T17:31:48Z</dcterms:modified>
</cp:coreProperties>
</file>