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modernComment_9F8_11D04555.xml" ContentType="application/vnd.ms-powerpoint.comments+xml"/>
  <Override PartName="/ppt/comments/modernComment_9F6_57416B84.xml" ContentType="application/vnd.ms-powerpoint.comments+xml"/>
  <Override PartName="/ppt/notesSlides/notesSlide2.xml" ContentType="application/vnd.openxmlformats-officedocument.presentationml.notesSlide+xml"/>
  <Override PartName="/ppt/comments/modernComment_9F9_4D19C6B6.xml" ContentType="application/vnd.ms-powerpoint.comments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9"/>
  </p:notesMasterIdLst>
  <p:sldIdLst>
    <p:sldId id="2535" r:id="rId5"/>
    <p:sldId id="2547" r:id="rId6"/>
    <p:sldId id="2556" r:id="rId7"/>
    <p:sldId id="2558" r:id="rId8"/>
    <p:sldId id="2549" r:id="rId9"/>
    <p:sldId id="2552" r:id="rId10"/>
    <p:sldId id="2555" r:id="rId11"/>
    <p:sldId id="2550" r:id="rId12"/>
    <p:sldId id="2542" r:id="rId13"/>
    <p:sldId id="2546" r:id="rId14"/>
    <p:sldId id="2536" r:id="rId15"/>
    <p:sldId id="2553" r:id="rId16"/>
    <p:sldId id="2543" r:id="rId17"/>
    <p:sldId id="2559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CA8AE6C-3DB5-E504-5B95-9CD1C3B7F888}" name="Lionel Smith-Gordon" initials="LSG" userId="S::lionel@oblongs.uk::b024f77b-acbc-4cde-b23a-2f416b1a438a" providerId="AD"/>
  <p188:author id="{CCDCE2D9-99A3-93A7-F464-8AE09F507BFD}" name="Lionel Smith-Gordon" initials="LS" userId="S::lionel.smith-gordon@regnosys.com::8c614910-0745-443c-8a5a-0587eb633575" providerId="AD"/>
  <p188:author id="{B06705F6-56CD-2573-28AE-391624BBA9AB}" name="Leo Labeis" initials="LL" userId="S::leo.labeis@regnosys.com::ac821178-b1a5-472c-982f-65eff8d42aa4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F6F6"/>
    <a:srgbClr val="70AD47"/>
    <a:srgbClr val="984807"/>
    <a:srgbClr val="3B5E8A"/>
    <a:srgbClr val="3A4A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8" d="100"/>
          <a:sy n="128" d="100"/>
        </p:scale>
        <p:origin x="96" y="378"/>
      </p:cViewPr>
      <p:guideLst>
        <p:guide orient="horz" pos="2160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omments/modernComment_9F6_57416B84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F13D5072-C789-4021-99C8-8463E1233C08}" authorId="{B06705F6-56CD-2573-28AE-391624BBA9AB}" status="resolved" created="2024-02-23T18:32:15.028" complete="100000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1463905156" sldId="2550"/>
      <ac:spMk id="13" creationId="{FDE629E7-5E41-55E7-B04A-1B294A8A6BBF}"/>
      <ac:txMk cp="40" len="5">
        <ac:context len="143" hash="582085102"/>
      </ac:txMk>
    </ac:txMkLst>
    <p188:pos x="1273791" y="580029"/>
    <p188:txBody>
      <a:bodyPr/>
      <a:lstStyle/>
      <a:p>
        <a:r>
          <a:rPr lang="en-GB"/>
          <a:t>"Transferable" - to make an explicit reference to what you described in the previous slides</a:t>
        </a:r>
      </a:p>
    </p188:txBody>
  </p188:cm>
</p188:cmLst>
</file>

<file path=ppt/comments/modernComment_9F8_11D04555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2E148C45-1CF5-44D1-AD66-596C30BA6A4A}" authorId="{B06705F6-56CD-2573-28AE-391624BBA9AB}" status="resolved" created="2024-02-23T18:29:47.132" complete="100000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298861909" sldId="2552"/>
      <ac:spMk id="3" creationId="{14D87CFF-F2E8-4590-B39F-74FE1E81268C}"/>
      <ac:txMk cp="244" len="1">
        <ac:context len="388" hash="1342645938"/>
      </ac:txMk>
    </ac:txMkLst>
    <p188:pos x="4435522" y="1535373"/>
    <p188:txBody>
      <a:bodyPr/>
      <a:lstStyle/>
      <a:p>
        <a:r>
          <a:rPr lang="en-GB"/>
          <a:t>You mean "borrower"?</a:t>
        </a:r>
      </a:p>
    </p188:txBody>
  </p188:cm>
</p188:cmLst>
</file>

<file path=ppt/comments/modernComment_9F9_4D19C6B6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BC4756D7-E802-4831-B3F6-7C6E1809C5C0}" authorId="{B06705F6-56CD-2573-28AE-391624BBA9AB}" status="resolved" created="2024-02-23T18:34:44.455" complete="100000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1293534902" sldId="2553"/>
      <ac:spMk id="13" creationId="{2560F763-2D40-62AC-F445-EA26D5C36219}"/>
    </ac:deMkLst>
    <p188:txBody>
      <a:bodyPr/>
      <a:lstStyle/>
      <a:p>
        <a:r>
          <a:rPr lang="en-GB"/>
          <a:t>- Repo: an example of NonTransferableProduct.
- Structured Note: an example of TransferableProduct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5CAE82-E4B8-4BD5-A0E7-AD31925D002B}" type="datetimeFigureOut">
              <a:rPr lang="en-GB" smtClean="0"/>
              <a:t>21/03/2024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6EEFC5-05BC-48AD-BDE0-6248075455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74038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3E0FD3-136D-450B-A193-8042A1180F8E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7878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6EEFC5-05BC-48AD-BDE0-62480754556B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41040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73F31F-56C4-38FA-4315-2BC4C923E5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A24BE6-94F0-A03E-1AAF-84C469A2C1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3816C8-241F-7A9F-68C8-34DE8CFCEB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CDB45-3E89-496A-89B1-99226A9F8C5E}" type="datetime1">
              <a:rPr lang="en-US" smtClean="0"/>
              <a:t>3/21/2024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08B5E0-1397-F0CB-7750-88DE9FCD9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5ECA3E-2207-4AEF-2C92-E98F5B8D01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89438-0CE8-CD40-AC3D-D8BB5199B6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3509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83BEE8-4A51-8144-CA2F-9373437588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4386DE5-020E-C6A2-AFF1-E5F95EC37A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0D622A-5B31-ECCB-4C37-86C64CD4AB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8993C-BD6C-41DA-9E27-760962C1BBD8}" type="datetime1">
              <a:rPr lang="en-US" smtClean="0"/>
              <a:t>3/21/2024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A30A5F-97C7-EEBD-7797-3E68C4477E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592AE4-950D-EAF9-9C21-23C4B3E03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89438-0CE8-CD40-AC3D-D8BB5199B6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8552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EB61076-6F64-9CC2-7A40-59B0A49DED6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42863FC-0BB6-8583-C4ED-183D0F688A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7AC9E0-1910-33E5-F5E0-185C413257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73EF4-702B-4060-A652-86CFE8B146E2}" type="datetime1">
              <a:rPr lang="en-US" smtClean="0"/>
              <a:t>3/21/2024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92C00B-1A4F-CAE1-83FB-72FBBEE638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BEBCF0-A18C-4AC6-925A-894114AC0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89438-0CE8-CD40-AC3D-D8BB5199B6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5129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209B70-DECA-3845-A39E-DFCB730A85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FF9014-1A8E-D1D9-CA59-0E57B2F641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>
            <a:lvl1pPr marL="176213" indent="-176213">
              <a:defRPr sz="1400"/>
            </a:lvl1pPr>
            <a:lvl2pPr marL="360363" indent="-184150">
              <a:defRPr sz="1400"/>
            </a:lvl2pPr>
            <a:lvl3pPr marL="536575" indent="-176213">
              <a:defRPr sz="1400"/>
            </a:lvl3pPr>
            <a:lvl4pPr marL="720725" indent="-184150">
              <a:defRPr sz="1400"/>
            </a:lvl4pPr>
            <a:lvl5pPr marL="896938" indent="-176213"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C8E69E-5369-9400-B840-801028F6D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5590A-5F4B-4B2A-9EC3-9B94F74E1CC6}" type="datetime1">
              <a:rPr lang="en-US" smtClean="0"/>
              <a:t>3/21/2024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EC3E06-B3D9-FFE1-26C7-A6CFCCFF5A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AF8D64-54CE-A25C-74BE-00A3C30F3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 </a:t>
            </a:r>
            <a:fld id="{BF689438-0CE8-CD40-AC3D-D8BB5199B6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191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6A88F-7555-AFC9-0C0D-350C4AF70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A97261-6A4B-537C-2BB0-A0F3E5EECE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6FBDAB-66A4-8296-9418-E69984C4A6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C71FA-7995-4386-964A-7CDC58C9543B}" type="datetime1">
              <a:rPr lang="en-US" smtClean="0"/>
              <a:t>3/21/2024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5A7E6A-DD89-ECBF-3A28-30A570FFD6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AF46C8-75C9-17D0-D3CB-90AEF96F90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89438-0CE8-CD40-AC3D-D8BB5199B6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3118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D5D956-D151-3460-0370-A14ED96B79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1D0D1A-FE3A-21D6-EEA0-3E0E590918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80266E-095B-59DC-3A9C-3A7116A8EB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9D90C4-54D6-1C77-6720-D86B18D24F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9E1BE-842A-4CFB-AF61-DFFB50A7C505}" type="datetime1">
              <a:rPr lang="en-US" smtClean="0"/>
              <a:t>3/21/2024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69C7E6-D8B4-4B95-86C2-F8C8BD9781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836DE2-D671-EF22-F8C2-27EE79EF1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89438-0CE8-CD40-AC3D-D8BB5199B6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140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03D96F-590E-26F7-77A1-97E3C99213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088EBE-EDEE-723D-0C8D-93DAAD6C26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27C59D-8D44-EE85-5E9C-1CABD295C1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4EFEE78-70DC-94EF-045D-C4747398F4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C37E9D6-BD05-CD07-671F-6BB0DAB187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58D6837-7FC4-1BB1-955A-CD396412DD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8EB99-2C36-4620-8C29-9F124E529615}" type="datetime1">
              <a:rPr lang="en-US" smtClean="0"/>
              <a:t>3/21/2024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A74B11C-2771-1F48-3072-A4195B7C3E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47F4C08-01CE-1A85-E6B6-5BB3D79B7C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89438-0CE8-CD40-AC3D-D8BB5199B6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6716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6FA12F-4E45-C6D1-7626-60A487DCD4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839F82-5E46-72C7-4D5D-8C69F9551D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4F1B0-D3F1-4FD0-B546-9B3275F4B747}" type="datetime1">
              <a:rPr lang="en-US" smtClean="0"/>
              <a:t>3/21/2024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DEAEFA1-1896-037A-1A8B-8A36F9FEA8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C4766F-DEFE-D5F3-62BB-4EB7498F2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89438-0CE8-CD40-AC3D-D8BB5199B6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4356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D13581F-582D-55A0-618F-1A5906F9EC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27709-702B-4F90-ACEB-16016565DEDF}" type="datetime1">
              <a:rPr lang="en-US" smtClean="0"/>
              <a:t>3/21/2024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7716C2E-77A0-199A-9A7B-4EDC7678AE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C4B698-6DDC-2A6D-23BF-277F5CE29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89438-0CE8-CD40-AC3D-D8BB5199B61A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 Box 2">
            <a:extLst>
              <a:ext uri="{FF2B5EF4-FFF2-40B4-BE49-F238E27FC236}">
                <a16:creationId xmlns:a16="http://schemas.microsoft.com/office/drawing/2014/main" id="{1F45539B-BDF6-D31D-6516-3810051D670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828799" y="199423"/>
            <a:ext cx="9899897" cy="382834"/>
          </a:xfrm>
          <a:prstGeom prst="rect">
            <a:avLst/>
          </a:prstGeom>
          <a:solidFill>
            <a:srgbClr val="3B5E8A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121913" tIns="60956" rIns="121913" bIns="60956" anchor="ctr" anchorCtr="0">
            <a:noAutofit/>
          </a:bodyPr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u="none" strike="noStrike" kern="1200" cap="none" spc="0" normalizeH="0" baseline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Calibri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ED883CA-E035-8847-60D4-8C3EBA693BA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61" t="1" b="17233"/>
          <a:stretch/>
        </p:blipFill>
        <p:spPr>
          <a:xfrm>
            <a:off x="346494" y="199423"/>
            <a:ext cx="1412638" cy="383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3746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4163A7-5242-524D-5D2C-148E9EEECD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1945E1-21E0-F04D-F72A-6B101D8A88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0B4965-344E-7FDB-B180-908076905D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CB3746-BF6D-C686-8662-DF3DF7010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D16A8-FD5E-4727-B7FB-02F30BD9AAD0}" type="datetime1">
              <a:rPr lang="en-US" smtClean="0"/>
              <a:t>3/21/2024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EBF6A3-7479-EBE5-C13A-831AC8037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0BA034-BDBD-A865-87A0-1DB0E5FB81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89438-0CE8-CD40-AC3D-D8BB5199B6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9163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123B45-706C-B593-5C8C-B581F9E015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06FD296-0E7B-F43C-D943-05737EF565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1BDEFC-3FB3-8ECC-C6F1-093FD9C611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0F51CE-DA56-7C51-0624-D5410B10BA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C1B16-7D59-428A-B44F-1D5DB2A7FED4}" type="datetime1">
              <a:rPr lang="en-US" smtClean="0"/>
              <a:t>3/21/2024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0B49E9-2FD5-3560-BCC5-29488791D1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B3CAE7-3ABC-23F0-8969-5AE959FE71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89438-0CE8-CD40-AC3D-D8BB5199B6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4480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14023DC-5EEF-2AD8-05B0-7C1B7847E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9323" y="165239"/>
            <a:ext cx="9899896" cy="3828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1490F0-142F-3DC5-356B-0B884969F6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6493" y="675118"/>
            <a:ext cx="11382201" cy="55018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D38350-EBFE-B3A2-D5EC-CCD09D6B01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46493" y="6580262"/>
            <a:ext cx="2743200" cy="2608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C411F9-0B1D-4B7B-A254-61D61B274D02}" type="datetime1">
              <a:rPr lang="en-US" smtClean="0"/>
              <a:t>3/21/2024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13406A-983A-F4E9-61F3-899E974C08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580261"/>
            <a:ext cx="4114800" cy="2608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9C3A98-1E38-2A45-0E35-5E4B8E4BA0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85494" y="6597124"/>
            <a:ext cx="2743200" cy="2608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2B1B13CC-6533-421C-B4B8-ED68CEFCDD2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Box 2">
            <a:extLst>
              <a:ext uri="{FF2B5EF4-FFF2-40B4-BE49-F238E27FC236}">
                <a16:creationId xmlns:a16="http://schemas.microsoft.com/office/drawing/2014/main" id="{13D4E2AD-327E-2432-600B-BC0F5E7A441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418602" y="111095"/>
            <a:ext cx="10310094" cy="471162"/>
          </a:xfrm>
          <a:prstGeom prst="rect">
            <a:avLst/>
          </a:prstGeom>
          <a:solidFill>
            <a:srgbClr val="3B5E8A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121913" tIns="60956" rIns="121913" bIns="60956" anchor="ctr" anchorCtr="0">
            <a:noAutofit/>
          </a:bodyPr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u="none" strike="noStrike" kern="1200" cap="none" spc="0" normalizeH="0" baseline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Calibri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9FC1576-1B1B-1B0F-AC1A-4E2582EA7879}"/>
              </a:ext>
            </a:extLst>
          </p:cNvPr>
          <p:cNvSpPr txBox="1"/>
          <p:nvPr userDrawn="1"/>
        </p:nvSpPr>
        <p:spPr>
          <a:xfrm>
            <a:off x="11876285" y="1999715"/>
            <a:ext cx="430887" cy="230768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n-GB" sz="1600">
                <a:solidFill>
                  <a:srgbClr val="FF0000"/>
                </a:solidFill>
              </a:rPr>
              <a:t>DRAFT - </a:t>
            </a:r>
            <a:fld id="{C164FD0D-8EFF-4223-B44B-F6F78E8AF218}" type="datetime8">
              <a:rPr lang="en-GB" sz="1600" smtClean="0">
                <a:solidFill>
                  <a:srgbClr val="FF0000"/>
                </a:solidFill>
              </a:rPr>
              <a:t>21/03/2024 17:14</a:t>
            </a:fld>
            <a:endParaRPr lang="en-GB" sz="1600">
              <a:solidFill>
                <a:srgbClr val="FF0000"/>
              </a:solidFill>
            </a:endParaRPr>
          </a:p>
        </p:txBody>
      </p:sp>
      <p:pic>
        <p:nvPicPr>
          <p:cNvPr id="11" name="Picture 10" descr="A blue and purple logo&#10;&#10;Description automatically generated">
            <a:extLst>
              <a:ext uri="{FF2B5EF4-FFF2-40B4-BE49-F238E27FC236}">
                <a16:creationId xmlns:a16="http://schemas.microsoft.com/office/drawing/2014/main" id="{EA4F9AA0-43A8-3DBA-E5DB-AFB3B7F3CE45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397369" y="103179"/>
            <a:ext cx="913720" cy="479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534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000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600" kern="1200">
          <a:solidFill>
            <a:srgbClr val="3A4A6A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3A4A6A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rgbClr val="3A4A6A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100" kern="1200">
          <a:solidFill>
            <a:srgbClr val="3A4A6A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100" kern="1200">
          <a:solidFill>
            <a:srgbClr val="3A4A6A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microsoft.com/office/2018/10/relationships/comments" Target="../comments/modernComment_9F9_4D19C6B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microsoft.com/office/2018/10/relationships/comments" Target="../comments/modernComment_9F8_11D0455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microsoft.com/office/2018/10/relationships/comments" Target="../comments/modernComment_9F6_57416B8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BE4BE0-1AD1-8091-76FB-A8DDE7A03C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11140" y="2469895"/>
            <a:ext cx="7069024" cy="1488439"/>
          </a:xfrm>
          <a:solidFill>
            <a:srgbClr val="3B5E8A"/>
          </a:solidFill>
        </p:spPr>
        <p:txBody>
          <a:bodyPr lIns="72000" tIns="72000" rIns="72000" bIns="72000" anchor="ctr" anchorCtr="0">
            <a:noAutofit/>
          </a:bodyPr>
          <a:lstStyle/>
          <a:p>
            <a:pPr marL="90487" indent="0">
              <a:buNone/>
            </a:pPr>
            <a:r>
              <a:rPr lang="en-GB" sz="2400" b="1">
                <a:solidFill>
                  <a:schemeClr val="bg1"/>
                </a:solidFill>
              </a:rPr>
              <a:t>Asset, Product &amp; Observable</a:t>
            </a:r>
          </a:p>
          <a:p>
            <a:pPr marL="90487" indent="0">
              <a:buNone/>
            </a:pPr>
            <a:r>
              <a:rPr lang="en-GB" sz="2400">
                <a:solidFill>
                  <a:schemeClr val="bg1"/>
                </a:solidFill>
              </a:rPr>
              <a:t>Refactoring Proposal - Examples</a:t>
            </a:r>
          </a:p>
          <a:p>
            <a:pPr marL="90487" indent="0">
              <a:buNone/>
            </a:pPr>
            <a:r>
              <a:rPr lang="en-GB" sz="1100">
                <a:solidFill>
                  <a:schemeClr val="bg1"/>
                </a:solidFill>
              </a:rPr>
              <a:t>Version 2.0 – 9 Feb 2024</a:t>
            </a:r>
          </a:p>
        </p:txBody>
      </p:sp>
      <p:pic>
        <p:nvPicPr>
          <p:cNvPr id="5" name="Picture 4" descr="A blue and purple logo&#10;&#10;Description automatically generated">
            <a:extLst>
              <a:ext uri="{FF2B5EF4-FFF2-40B4-BE49-F238E27FC236}">
                <a16:creationId xmlns:a16="http://schemas.microsoft.com/office/drawing/2014/main" id="{964294F6-B0C5-1591-7122-5026E1C2E4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834" y="2419207"/>
            <a:ext cx="3699306" cy="1539127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C8A6A8F-58BE-4E7D-0F13-9AE7385CC136}"/>
              </a:ext>
            </a:extLst>
          </p:cNvPr>
          <p:cNvSpPr/>
          <p:nvPr/>
        </p:nvSpPr>
        <p:spPr>
          <a:xfrm>
            <a:off x="62144" y="0"/>
            <a:ext cx="12038120" cy="9232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17499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EA81F33-7D31-7231-421E-B70B408A3E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9047" y="747958"/>
            <a:ext cx="9650172" cy="584916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FFD5700-DE4A-A400-C9C7-1D5D97B968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Foreign Exchange example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89FB074-FF1B-2289-7DFF-773634A488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89438-0CE8-CD40-AC3D-D8BB5199B61A}" type="slidenum">
              <a:rPr lang="en-US" smtClean="0"/>
              <a:t>10</a:t>
            </a:fld>
            <a:endParaRPr lang="en-US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A0243E7-8069-A4C5-24C4-F0838AAF1C43}"/>
              </a:ext>
            </a:extLst>
          </p:cNvPr>
          <p:cNvSpPr txBox="1">
            <a:spLocks/>
          </p:cNvSpPr>
          <p:nvPr/>
        </p:nvSpPr>
        <p:spPr>
          <a:xfrm>
            <a:off x="346493" y="675118"/>
            <a:ext cx="3823855" cy="25551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6213" indent="-176213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3A4A6A"/>
                </a:solidFill>
                <a:latin typeface="+mn-lt"/>
                <a:ea typeface="+mn-ea"/>
                <a:cs typeface="+mn-cs"/>
              </a:defRPr>
            </a:lvl1pPr>
            <a:lvl2pPr marL="360363" indent="-1841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3A4A6A"/>
                </a:solidFill>
                <a:latin typeface="+mn-lt"/>
                <a:ea typeface="+mn-ea"/>
                <a:cs typeface="+mn-cs"/>
              </a:defRPr>
            </a:lvl2pPr>
            <a:lvl3pPr marL="536575" indent="-1762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3A4A6A"/>
                </a:solidFill>
                <a:latin typeface="+mn-lt"/>
                <a:ea typeface="+mn-ea"/>
                <a:cs typeface="+mn-cs"/>
              </a:defRPr>
            </a:lvl3pPr>
            <a:lvl4pPr marL="720725" indent="-1841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3A4A6A"/>
                </a:solidFill>
                <a:latin typeface="+mn-lt"/>
                <a:ea typeface="+mn-ea"/>
                <a:cs typeface="+mn-cs"/>
              </a:defRPr>
            </a:lvl4pPr>
            <a:lvl5pPr marL="896938" indent="-1762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3A4A6A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1200" b="1"/>
              <a:t>Example: </a:t>
            </a:r>
            <a:br>
              <a:rPr lang="en-GB" sz="1200"/>
            </a:br>
            <a:r>
              <a:rPr lang="en-GB" sz="1200"/>
              <a:t>Party1 pays $1,000 and receives €918 from Party2</a:t>
            </a:r>
            <a:r>
              <a:rPr lang="en-GB" sz="1200" b="1"/>
              <a:t> 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1200" b="1" err="1"/>
              <a:t>Modeling</a:t>
            </a:r>
            <a:endParaRPr lang="en-GB" sz="1200" b="1"/>
          </a:p>
          <a:p>
            <a:r>
              <a:rPr lang="en-GB" sz="1200"/>
              <a:t>Trade is negotiated between two parties as a </a:t>
            </a:r>
            <a:r>
              <a:rPr lang="en-GB" sz="1200" b="1">
                <a:solidFill>
                  <a:srgbClr val="984807"/>
                </a:solidFill>
              </a:rPr>
              <a:t>NonTransferableProduct</a:t>
            </a:r>
            <a:r>
              <a:rPr lang="en-GB" sz="1200"/>
              <a:t> with </a:t>
            </a:r>
            <a:r>
              <a:rPr lang="en-GB" sz="1200" b="1">
                <a:solidFill>
                  <a:srgbClr val="984807"/>
                </a:solidFill>
              </a:rPr>
              <a:t>EconomicTerms.</a:t>
            </a:r>
          </a:p>
          <a:p>
            <a:r>
              <a:rPr lang="en-GB" sz="1200"/>
              <a:t>Single simple payout: </a:t>
            </a:r>
            <a:r>
              <a:rPr lang="en-GB" sz="1200" b="1">
                <a:solidFill>
                  <a:srgbClr val="984807"/>
                </a:solidFill>
              </a:rPr>
              <a:t>BuySellPayout.</a:t>
            </a:r>
          </a:p>
          <a:p>
            <a:r>
              <a:rPr lang="en-GB" sz="1200" b="1">
                <a:solidFill>
                  <a:srgbClr val="984807"/>
                </a:solidFill>
              </a:rPr>
              <a:t>TradeLot</a:t>
            </a:r>
            <a:r>
              <a:rPr lang="en-GB" sz="1200"/>
              <a:t> </a:t>
            </a:r>
            <a:r>
              <a:rPr lang="en-GB" sz="1200" b="1">
                <a:solidFill>
                  <a:srgbClr val="984807"/>
                </a:solidFill>
              </a:rPr>
              <a:t>PriceQuantity</a:t>
            </a:r>
            <a:r>
              <a:rPr lang="en-GB" sz="1200"/>
              <a:t> describes the deal terms, ie a exchange rate price and an amount to be paid by Party1.</a:t>
            </a:r>
          </a:p>
          <a:p>
            <a:r>
              <a:rPr lang="en-GB" sz="1200" b="1">
                <a:solidFill>
                  <a:srgbClr val="984807"/>
                </a:solidFill>
              </a:rPr>
              <a:t>Asset</a:t>
            </a:r>
            <a:r>
              <a:rPr lang="en-GB" sz="1200"/>
              <a:t> legs specifies WHAT is paid out, </a:t>
            </a:r>
            <a:r>
              <a:rPr lang="en-GB" sz="1200" err="1"/>
              <a:t>ie</a:t>
            </a:r>
            <a:r>
              <a:rPr lang="en-GB" sz="1200"/>
              <a:t> EUR-denominated </a:t>
            </a:r>
            <a:r>
              <a:rPr lang="en-GB" sz="1200" b="1">
                <a:solidFill>
                  <a:srgbClr val="984807"/>
                </a:solidFill>
              </a:rPr>
              <a:t>Cash </a:t>
            </a:r>
            <a:r>
              <a:rPr lang="en-GB" sz="1200"/>
              <a:t>by Party2.</a:t>
            </a:r>
          </a:p>
        </p:txBody>
      </p:sp>
    </p:spTree>
    <p:extLst>
      <p:ext uri="{BB962C8B-B14F-4D97-AF65-F5344CB8AC3E}">
        <p14:creationId xmlns:p14="http://schemas.microsoft.com/office/powerpoint/2010/main" val="30253560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B6F64BE-4B10-049E-4FB4-45ECE6D9EA1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" r="604"/>
          <a:stretch/>
        </p:blipFill>
        <p:spPr>
          <a:xfrm>
            <a:off x="1731808" y="648652"/>
            <a:ext cx="9625553" cy="607393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13A80CA-ADE9-0441-2F5E-15E285FF4E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/>
              <a:t>Interest Rate Swap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A6992D-CCCE-CBF8-4F69-9CDB867064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 </a:t>
            </a:r>
            <a:fld id="{BF689438-0CE8-CD40-AC3D-D8BB5199B61A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FA006A-57C4-6293-304E-A68D51056A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6493" y="675118"/>
            <a:ext cx="3823855" cy="1751888"/>
          </a:xfrm>
        </p:spPr>
        <p:txBody>
          <a:bodyPr/>
          <a:lstStyle/>
          <a:p>
            <a:pPr marL="0" indent="0">
              <a:buNone/>
            </a:pPr>
            <a:r>
              <a:rPr lang="en-GB" sz="1200" b="1"/>
              <a:t>Changes</a:t>
            </a:r>
          </a:p>
          <a:p>
            <a:r>
              <a:rPr lang="en-GB" sz="1200" b="1">
                <a:solidFill>
                  <a:srgbClr val="984807"/>
                </a:solidFill>
              </a:rPr>
              <a:t>Product</a:t>
            </a:r>
            <a:r>
              <a:rPr lang="en-GB" sz="1200"/>
              <a:t> &gt; </a:t>
            </a:r>
            <a:r>
              <a:rPr lang="en-GB" sz="1200" b="1" err="1">
                <a:solidFill>
                  <a:srgbClr val="984807"/>
                </a:solidFill>
              </a:rPr>
              <a:t>NonTransferableProduct</a:t>
            </a:r>
            <a:r>
              <a:rPr lang="en-GB" sz="1200"/>
              <a:t> rather than </a:t>
            </a:r>
            <a:r>
              <a:rPr lang="en-GB" sz="1200" b="1">
                <a:solidFill>
                  <a:srgbClr val="984807"/>
                </a:solidFill>
              </a:rPr>
              <a:t>ContractualProduct</a:t>
            </a:r>
          </a:p>
          <a:p>
            <a:r>
              <a:rPr lang="en-GB" sz="1200" b="1" err="1">
                <a:solidFill>
                  <a:srgbClr val="984807"/>
                </a:solidFill>
              </a:rPr>
              <a:t>InterestRatePayout</a:t>
            </a:r>
            <a:r>
              <a:rPr lang="en-GB" sz="1200"/>
              <a:t> uses an </a:t>
            </a:r>
            <a:r>
              <a:rPr lang="en-GB" sz="1200" b="1">
                <a:solidFill>
                  <a:srgbClr val="984807"/>
                </a:solidFill>
              </a:rPr>
              <a:t>Observable</a:t>
            </a:r>
            <a:r>
              <a:rPr lang="en-GB" sz="1200"/>
              <a:t> to define the floating leg</a:t>
            </a:r>
          </a:p>
        </p:txBody>
      </p:sp>
    </p:spTree>
    <p:extLst>
      <p:ext uri="{BB962C8B-B14F-4D97-AF65-F5344CB8AC3E}">
        <p14:creationId xmlns:p14="http://schemas.microsoft.com/office/powerpoint/2010/main" val="37181428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487835-F3E0-CB22-91AD-93D70FDD07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1D13F12-5C66-A4DC-E342-497683E801D3}"/>
              </a:ext>
            </a:extLst>
          </p:cNvPr>
          <p:cNvSpPr/>
          <p:nvPr/>
        </p:nvSpPr>
        <p:spPr>
          <a:xfrm>
            <a:off x="463306" y="1042588"/>
            <a:ext cx="7997030" cy="3457174"/>
          </a:xfrm>
          <a:prstGeom prst="rect">
            <a:avLst/>
          </a:prstGeom>
          <a:solidFill>
            <a:srgbClr val="F6F6F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BC791ED-85F5-228D-D304-772A1C6E7C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/>
              <a:t>ContractProduct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DC5D4F-E23F-1EEE-66DA-DB880B6CEA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 </a:t>
            </a:r>
            <a:fld id="{BF689438-0CE8-CD40-AC3D-D8BB5199B61A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903A64-F699-DD47-AC99-0AFA1ED5A8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6493" y="4691641"/>
            <a:ext cx="5618471" cy="1820253"/>
          </a:xfrm>
          <a:solidFill>
            <a:schemeClr val="bg1"/>
          </a:solidFill>
        </p:spPr>
        <p:txBody>
          <a:bodyPr/>
          <a:lstStyle/>
          <a:p>
            <a:r>
              <a:rPr lang="en-GB" b="1">
                <a:solidFill>
                  <a:srgbClr val="984807"/>
                </a:solidFill>
              </a:rPr>
              <a:t>ContractProduct</a:t>
            </a:r>
            <a:r>
              <a:rPr lang="en-GB"/>
              <a:t> is used when additional legal terms in a formal legal agreement need to be added to a specific trade.</a:t>
            </a:r>
          </a:p>
          <a:p>
            <a:r>
              <a:rPr lang="en-GB" b="1">
                <a:solidFill>
                  <a:srgbClr val="984807"/>
                </a:solidFill>
              </a:rPr>
              <a:t>ContractProduct</a:t>
            </a:r>
            <a:r>
              <a:rPr lang="en-GB"/>
              <a:t> extends </a:t>
            </a:r>
            <a:r>
              <a:rPr lang="en-GB" b="1">
                <a:solidFill>
                  <a:srgbClr val="984807"/>
                </a:solidFill>
              </a:rPr>
              <a:t>Product</a:t>
            </a:r>
            <a:r>
              <a:rPr lang="en-GB"/>
              <a:t> and adds the </a:t>
            </a:r>
            <a:r>
              <a:rPr lang="en-GB" b="1">
                <a:solidFill>
                  <a:srgbClr val="984807"/>
                </a:solidFill>
              </a:rPr>
              <a:t>ContractDetails </a:t>
            </a:r>
            <a:r>
              <a:rPr lang="en-GB"/>
              <a:t>attribute which references a specific and executed </a:t>
            </a:r>
            <a:r>
              <a:rPr lang="en-GB" b="1">
                <a:solidFill>
                  <a:srgbClr val="984807"/>
                </a:solidFill>
              </a:rPr>
              <a:t>LegalAgreement.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76C50C8-EF39-1AD2-4D08-ACE865FD8E88}"/>
              </a:ext>
            </a:extLst>
          </p:cNvPr>
          <p:cNvSpPr txBox="1">
            <a:spLocks/>
          </p:cNvSpPr>
          <p:nvPr/>
        </p:nvSpPr>
        <p:spPr>
          <a:xfrm>
            <a:off x="346493" y="769123"/>
            <a:ext cx="6156857" cy="4858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6213" indent="-176213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3A4A6A"/>
                </a:solidFill>
                <a:latin typeface="+mn-lt"/>
                <a:ea typeface="+mn-ea"/>
                <a:cs typeface="+mn-cs"/>
              </a:defRPr>
            </a:lvl1pPr>
            <a:lvl2pPr marL="360363" indent="-1841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3A4A6A"/>
                </a:solidFill>
                <a:latin typeface="+mn-lt"/>
                <a:ea typeface="+mn-ea"/>
                <a:cs typeface="+mn-cs"/>
              </a:defRPr>
            </a:lvl2pPr>
            <a:lvl3pPr marL="536575" indent="-1762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3A4A6A"/>
                </a:solidFill>
                <a:latin typeface="+mn-lt"/>
                <a:ea typeface="+mn-ea"/>
                <a:cs typeface="+mn-cs"/>
              </a:defRPr>
            </a:lvl3pPr>
            <a:lvl4pPr marL="720725" indent="-1841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3A4A6A"/>
                </a:solidFill>
                <a:latin typeface="+mn-lt"/>
                <a:ea typeface="+mn-ea"/>
                <a:cs typeface="+mn-cs"/>
              </a:defRPr>
            </a:lvl4pPr>
            <a:lvl5pPr marL="896938" indent="-1762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3A4A6A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b="1"/>
              <a:t>Target Structure</a:t>
            </a:r>
          </a:p>
          <a:p>
            <a:pPr marL="0" indent="0">
              <a:buNone/>
            </a:pPr>
            <a:endParaRPr lang="en-GB" b="1"/>
          </a:p>
          <a:p>
            <a:pPr marL="0" indent="0">
              <a:buNone/>
            </a:pPr>
            <a:endParaRPr lang="en-GB" b="1"/>
          </a:p>
          <a:p>
            <a:pPr marL="0" indent="0">
              <a:buNone/>
            </a:pPr>
            <a:endParaRPr lang="en-GB" b="1"/>
          </a:p>
          <a:p>
            <a:pPr marL="0" indent="0">
              <a:buNone/>
            </a:pPr>
            <a:endParaRPr lang="en-GB" b="1"/>
          </a:p>
          <a:p>
            <a:pPr marL="0" indent="0">
              <a:buNone/>
            </a:pPr>
            <a:endParaRPr lang="en-GB" b="1"/>
          </a:p>
          <a:p>
            <a:pPr marL="0" indent="0">
              <a:buNone/>
            </a:pPr>
            <a:endParaRPr lang="en-GB" b="1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4891526-752B-F998-FBB7-B554FAD4A1EE}"/>
              </a:ext>
            </a:extLst>
          </p:cNvPr>
          <p:cNvSpPr txBox="1"/>
          <p:nvPr/>
        </p:nvSpPr>
        <p:spPr>
          <a:xfrm>
            <a:off x="8782433" y="1495322"/>
            <a:ext cx="2946261" cy="26586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b="0">
                <a:solidFill>
                  <a:srgbClr val="CC1598"/>
                </a:solidFill>
                <a:effectLst/>
                <a:latin typeface="Menlo"/>
              </a:rPr>
              <a:t>type</a:t>
            </a:r>
            <a:r>
              <a:rPr lang="en-US" sz="1000" b="0">
                <a:solidFill>
                  <a:srgbClr val="0D0D0D"/>
                </a:solidFill>
                <a:effectLst/>
                <a:latin typeface="Menlo"/>
              </a:rPr>
              <a:t> ContractProduct </a:t>
            </a:r>
            <a:r>
              <a:rPr lang="en-US" sz="1000" b="0">
                <a:solidFill>
                  <a:srgbClr val="CC1598"/>
                </a:solidFill>
                <a:effectLst/>
                <a:latin typeface="Menlo"/>
              </a:rPr>
              <a:t>extends</a:t>
            </a:r>
            <a:r>
              <a:rPr lang="en-US" sz="1000" b="0">
                <a:solidFill>
                  <a:srgbClr val="0D0D0D"/>
                </a:solidFill>
                <a:effectLst/>
                <a:latin typeface="Menlo"/>
              </a:rPr>
              <a:t> </a:t>
            </a:r>
            <a:r>
              <a:rPr lang="en-US" sz="1000">
                <a:solidFill>
                  <a:srgbClr val="0D0D0D"/>
                </a:solidFill>
                <a:latin typeface="Menlo"/>
              </a:rPr>
              <a:t>Product</a:t>
            </a:r>
            <a:r>
              <a:rPr lang="en-US" sz="1000" b="0">
                <a:solidFill>
                  <a:srgbClr val="0D0D0D"/>
                </a:solidFill>
                <a:effectLst/>
                <a:latin typeface="Menlo"/>
              </a:rPr>
              <a:t>:</a:t>
            </a:r>
          </a:p>
          <a:p>
            <a:r>
              <a:rPr lang="en-US" sz="1000" b="0">
                <a:solidFill>
                  <a:srgbClr val="0D0D0D"/>
                </a:solidFill>
                <a:effectLst/>
                <a:latin typeface="Menlo"/>
              </a:rPr>
              <a:t>    contractDetails ContractDetails (</a:t>
            </a:r>
            <a:r>
              <a:rPr lang="en-US" sz="1000" b="0">
                <a:solidFill>
                  <a:srgbClr val="CC1598"/>
                </a:solidFill>
                <a:effectLst/>
                <a:latin typeface="Menlo"/>
              </a:rPr>
              <a:t>1</a:t>
            </a:r>
            <a:r>
              <a:rPr lang="en-US" sz="1000" b="0">
                <a:solidFill>
                  <a:srgbClr val="0D0D0D"/>
                </a:solidFill>
                <a:effectLst/>
                <a:latin typeface="Menlo"/>
              </a:rPr>
              <a:t>..</a:t>
            </a:r>
            <a:r>
              <a:rPr lang="en-US" sz="1000" b="0">
                <a:solidFill>
                  <a:srgbClr val="CC1598"/>
                </a:solidFill>
                <a:effectLst/>
                <a:latin typeface="Menlo"/>
              </a:rPr>
              <a:t>1</a:t>
            </a:r>
            <a:r>
              <a:rPr lang="en-US" sz="1000" b="0">
                <a:solidFill>
                  <a:srgbClr val="0D0D0D"/>
                </a:solidFill>
                <a:effectLst/>
                <a:latin typeface="Menlo"/>
              </a:rPr>
              <a:t>)</a:t>
            </a:r>
          </a:p>
          <a:p>
            <a:pPr marL="176213" lvl="1">
              <a:lnSpc>
                <a:spcPct val="90000"/>
              </a:lnSpc>
              <a:spcBef>
                <a:spcPts val="500"/>
              </a:spcBef>
            </a:pPr>
            <a:endParaRPr lang="en-US" sz="1400">
              <a:solidFill>
                <a:srgbClr val="3A4A6A"/>
              </a:solidFill>
            </a:endParaRPr>
          </a:p>
          <a:p>
            <a:r>
              <a:rPr lang="en-US" sz="1000" b="0">
                <a:solidFill>
                  <a:srgbClr val="CC1598"/>
                </a:solidFill>
                <a:effectLst/>
                <a:latin typeface="Menlo"/>
              </a:rPr>
              <a:t>type</a:t>
            </a:r>
            <a:r>
              <a:rPr lang="en-US" sz="1000" b="0">
                <a:solidFill>
                  <a:srgbClr val="0D0D0D"/>
                </a:solidFill>
                <a:effectLst/>
                <a:latin typeface="Menlo"/>
              </a:rPr>
              <a:t> ContractDetails: </a:t>
            </a:r>
            <a:r>
              <a:rPr lang="en-US" sz="1000" b="0">
                <a:solidFill>
                  <a:srgbClr val="0096AD"/>
                </a:solidFill>
                <a:effectLst/>
                <a:latin typeface="Menlo"/>
              </a:rPr>
              <a:t>&lt;"Defines specific attributes that relate to contractual details of trades."&gt;</a:t>
            </a:r>
            <a:endParaRPr lang="en-US" sz="1000" b="0">
              <a:solidFill>
                <a:srgbClr val="0D0D0D"/>
              </a:solidFill>
              <a:effectLst/>
              <a:latin typeface="Menlo"/>
            </a:endParaRPr>
          </a:p>
          <a:p>
            <a:r>
              <a:rPr lang="en-US" sz="1000" b="0">
                <a:solidFill>
                  <a:srgbClr val="0D0D0D"/>
                </a:solidFill>
                <a:effectLst/>
                <a:latin typeface="Menlo"/>
              </a:rPr>
              <a:t>    [metadata key]</a:t>
            </a:r>
          </a:p>
          <a:p>
            <a:r>
              <a:rPr lang="en-US" sz="1000" b="0">
                <a:solidFill>
                  <a:srgbClr val="0D0D0D"/>
                </a:solidFill>
                <a:effectLst/>
                <a:latin typeface="Menlo"/>
              </a:rPr>
              <a:t>    </a:t>
            </a:r>
            <a:r>
              <a:rPr lang="en-US" sz="1000" b="1">
                <a:solidFill>
                  <a:srgbClr val="0D0D0D"/>
                </a:solidFill>
                <a:effectLst/>
                <a:latin typeface="Menlo"/>
              </a:rPr>
              <a:t>documentation</a:t>
            </a:r>
            <a:r>
              <a:rPr lang="en-US" sz="1000" b="0">
                <a:solidFill>
                  <a:srgbClr val="0D0D0D"/>
                </a:solidFill>
                <a:effectLst/>
                <a:latin typeface="Menlo"/>
              </a:rPr>
              <a:t> LegalAgreement (</a:t>
            </a:r>
            <a:r>
              <a:rPr lang="en-US" sz="1000" b="0">
                <a:solidFill>
                  <a:srgbClr val="CC1598"/>
                </a:solidFill>
                <a:effectLst/>
                <a:latin typeface="Menlo"/>
              </a:rPr>
              <a:t>0</a:t>
            </a:r>
            <a:r>
              <a:rPr lang="en-US" sz="1000" b="0">
                <a:solidFill>
                  <a:srgbClr val="0D0D0D"/>
                </a:solidFill>
                <a:effectLst/>
                <a:latin typeface="Menlo"/>
              </a:rPr>
              <a:t>..</a:t>
            </a:r>
            <a:r>
              <a:rPr lang="en-US" sz="1000" b="0">
                <a:solidFill>
                  <a:srgbClr val="CC1598"/>
                </a:solidFill>
                <a:effectLst/>
                <a:latin typeface="Menlo"/>
              </a:rPr>
              <a:t>*</a:t>
            </a:r>
            <a:r>
              <a:rPr lang="en-US" sz="1000" b="0">
                <a:solidFill>
                  <a:srgbClr val="0D0D0D"/>
                </a:solidFill>
                <a:effectLst/>
                <a:latin typeface="Menlo"/>
              </a:rPr>
              <a:t>)</a:t>
            </a:r>
          </a:p>
          <a:p>
            <a:r>
              <a:rPr lang="en-US" sz="1000" b="0">
                <a:solidFill>
                  <a:srgbClr val="0D0D0D"/>
                </a:solidFill>
                <a:effectLst/>
                <a:latin typeface="Menlo"/>
              </a:rPr>
              <a:t>    governingLaw GoverningLawEnum (</a:t>
            </a:r>
            <a:r>
              <a:rPr lang="en-US" sz="1000" b="0">
                <a:solidFill>
                  <a:srgbClr val="CC1598"/>
                </a:solidFill>
                <a:effectLst/>
                <a:latin typeface="Menlo"/>
              </a:rPr>
              <a:t>0</a:t>
            </a:r>
            <a:r>
              <a:rPr lang="en-US" sz="1000" b="0">
                <a:solidFill>
                  <a:srgbClr val="0D0D0D"/>
                </a:solidFill>
                <a:effectLst/>
                <a:latin typeface="Menlo"/>
              </a:rPr>
              <a:t>..</a:t>
            </a:r>
            <a:r>
              <a:rPr lang="en-US" sz="1000" b="0">
                <a:solidFill>
                  <a:srgbClr val="CC1598"/>
                </a:solidFill>
                <a:effectLst/>
                <a:latin typeface="Menlo"/>
              </a:rPr>
              <a:t>1</a:t>
            </a:r>
            <a:r>
              <a:rPr lang="en-US" sz="1000" b="0">
                <a:solidFill>
                  <a:srgbClr val="0D0D0D"/>
                </a:solidFill>
                <a:effectLst/>
                <a:latin typeface="Menlo"/>
              </a:rPr>
              <a:t>) </a:t>
            </a:r>
          </a:p>
          <a:p>
            <a:r>
              <a:rPr lang="en-US" sz="1000" b="0">
                <a:solidFill>
                  <a:srgbClr val="0D0D0D"/>
                </a:solidFill>
                <a:effectLst/>
                <a:latin typeface="Menlo"/>
              </a:rPr>
              <a:t>        [metadata scheme]</a:t>
            </a:r>
          </a:p>
          <a:p>
            <a:br>
              <a:rPr lang="en-US" sz="1000" b="0">
                <a:solidFill>
                  <a:srgbClr val="0D0D0D"/>
                </a:solidFill>
                <a:effectLst/>
                <a:latin typeface="Menlo"/>
              </a:rPr>
            </a:br>
            <a:r>
              <a:rPr lang="en-US" sz="1000" b="0">
                <a:solidFill>
                  <a:srgbClr val="0D0D0D"/>
                </a:solidFill>
                <a:effectLst/>
                <a:latin typeface="Menlo"/>
              </a:rPr>
              <a:t>    </a:t>
            </a:r>
            <a:r>
              <a:rPr lang="en-US" sz="1000" b="0">
                <a:solidFill>
                  <a:srgbClr val="CC1598"/>
                </a:solidFill>
                <a:effectLst/>
                <a:latin typeface="Menlo"/>
              </a:rPr>
              <a:t>condition</a:t>
            </a:r>
            <a:r>
              <a:rPr lang="en-US" sz="1000" b="0">
                <a:solidFill>
                  <a:srgbClr val="0D0D0D"/>
                </a:solidFill>
                <a:effectLst/>
                <a:latin typeface="Menlo"/>
              </a:rPr>
              <a:t> ExecutedAgreement: </a:t>
            </a:r>
            <a:r>
              <a:rPr lang="en-US" sz="1000" b="0">
                <a:solidFill>
                  <a:srgbClr val="0096AD"/>
                </a:solidFill>
                <a:effectLst/>
                <a:latin typeface="Menlo"/>
              </a:rPr>
              <a:t>&lt;"Contract details can only only point to  executed legal agreements."&gt;</a:t>
            </a:r>
            <a:endParaRPr lang="en-US" sz="1000" b="0">
              <a:solidFill>
                <a:srgbClr val="0D0D0D"/>
              </a:solidFill>
              <a:effectLst/>
              <a:latin typeface="Menlo"/>
            </a:endParaRPr>
          </a:p>
          <a:p>
            <a:r>
              <a:rPr lang="en-US" sz="1000" b="0">
                <a:solidFill>
                  <a:srgbClr val="0D0D0D"/>
                </a:solidFill>
                <a:effectLst/>
                <a:latin typeface="Menlo"/>
              </a:rPr>
              <a:t>        </a:t>
            </a:r>
            <a:r>
              <a:rPr lang="en-US" sz="1000" b="1" i="1">
                <a:solidFill>
                  <a:srgbClr val="CC1598"/>
                </a:solidFill>
                <a:effectLst/>
                <a:latin typeface="Menlo"/>
              </a:rPr>
              <a:t>if</a:t>
            </a:r>
            <a:r>
              <a:rPr lang="en-US" sz="1000" b="0">
                <a:solidFill>
                  <a:srgbClr val="0D0D0D"/>
                </a:solidFill>
                <a:effectLst/>
                <a:latin typeface="Menlo"/>
              </a:rPr>
              <a:t> </a:t>
            </a:r>
            <a:r>
              <a:rPr lang="en-US" sz="1000" b="1">
                <a:solidFill>
                  <a:srgbClr val="0D0D0D"/>
                </a:solidFill>
                <a:effectLst/>
                <a:latin typeface="Menlo"/>
              </a:rPr>
              <a:t>documentation</a:t>
            </a:r>
            <a:r>
              <a:rPr lang="en-US" sz="1000" b="0">
                <a:solidFill>
                  <a:srgbClr val="0D0D0D"/>
                </a:solidFill>
                <a:effectLst/>
                <a:latin typeface="Menlo"/>
              </a:rPr>
              <a:t> </a:t>
            </a:r>
            <a:r>
              <a:rPr lang="en-US" sz="1000" b="0">
                <a:solidFill>
                  <a:srgbClr val="CC1598"/>
                </a:solidFill>
                <a:effectLst/>
                <a:latin typeface="Menlo"/>
              </a:rPr>
              <a:t>exists</a:t>
            </a:r>
            <a:endParaRPr lang="en-US" sz="1000" b="0">
              <a:solidFill>
                <a:srgbClr val="0D0D0D"/>
              </a:solidFill>
              <a:effectLst/>
              <a:latin typeface="Menlo"/>
            </a:endParaRPr>
          </a:p>
          <a:p>
            <a:r>
              <a:rPr lang="en-US" sz="1000" b="0">
                <a:solidFill>
                  <a:srgbClr val="0D0D0D"/>
                </a:solidFill>
                <a:effectLst/>
                <a:latin typeface="Menlo"/>
              </a:rPr>
              <a:t>        </a:t>
            </a:r>
            <a:r>
              <a:rPr lang="en-US" sz="1000" b="1" i="1">
                <a:solidFill>
                  <a:srgbClr val="CC1598"/>
                </a:solidFill>
                <a:effectLst/>
                <a:latin typeface="Menlo"/>
              </a:rPr>
              <a:t>then</a:t>
            </a:r>
            <a:r>
              <a:rPr lang="en-US" sz="1000" b="0">
                <a:solidFill>
                  <a:srgbClr val="0D0D0D"/>
                </a:solidFill>
                <a:effectLst/>
                <a:latin typeface="Menlo"/>
              </a:rPr>
              <a:t> </a:t>
            </a:r>
            <a:r>
              <a:rPr lang="en-US" sz="1000" b="1">
                <a:solidFill>
                  <a:srgbClr val="0D0D0D"/>
                </a:solidFill>
                <a:effectLst/>
                <a:latin typeface="Menlo"/>
              </a:rPr>
              <a:t>documentation</a:t>
            </a:r>
            <a:r>
              <a:rPr lang="en-US" sz="1000" b="0">
                <a:solidFill>
                  <a:srgbClr val="0D0D0D"/>
                </a:solidFill>
                <a:effectLst/>
                <a:latin typeface="Menlo"/>
              </a:rPr>
              <a:t> </a:t>
            </a:r>
            <a:r>
              <a:rPr lang="en-US" sz="1000" b="0">
                <a:solidFill>
                  <a:srgbClr val="CC1598"/>
                </a:solidFill>
                <a:effectLst/>
                <a:latin typeface="Menlo"/>
              </a:rPr>
              <a:t>-&gt;</a:t>
            </a:r>
            <a:r>
              <a:rPr lang="en-US" sz="1000" b="0">
                <a:solidFill>
                  <a:srgbClr val="0D0D0D"/>
                </a:solidFill>
                <a:effectLst/>
                <a:latin typeface="Menlo"/>
              </a:rPr>
              <a:t> agreementDate </a:t>
            </a:r>
            <a:r>
              <a:rPr lang="en-US" sz="1000" b="0">
                <a:solidFill>
                  <a:srgbClr val="CC1598"/>
                </a:solidFill>
                <a:effectLst/>
                <a:latin typeface="Menlo"/>
              </a:rPr>
              <a:t>exists</a:t>
            </a:r>
            <a:endParaRPr lang="en-US" sz="1000" b="0">
              <a:solidFill>
                <a:srgbClr val="0D0D0D"/>
              </a:solidFill>
              <a:effectLst/>
              <a:latin typeface="Menlo"/>
            </a:endParaRPr>
          </a:p>
          <a:p>
            <a:endParaRPr lang="en-US" sz="1000">
              <a:solidFill>
                <a:srgbClr val="0D0D0D"/>
              </a:solidFill>
              <a:latin typeface="Menlo"/>
            </a:endParaRPr>
          </a:p>
          <a:p>
            <a:endParaRPr lang="en-US" sz="1000" b="0">
              <a:solidFill>
                <a:srgbClr val="0D0D0D"/>
              </a:solidFill>
              <a:effectLst/>
              <a:latin typeface="Menlo"/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2560F763-2D40-62AC-F445-EA26D5C36219}"/>
              </a:ext>
            </a:extLst>
          </p:cNvPr>
          <p:cNvSpPr txBox="1">
            <a:spLocks/>
          </p:cNvSpPr>
          <p:nvPr/>
        </p:nvSpPr>
        <p:spPr>
          <a:xfrm>
            <a:off x="6386945" y="4691640"/>
            <a:ext cx="5341749" cy="182025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176213" indent="-176213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3A4A6A"/>
                </a:solidFill>
                <a:latin typeface="+mn-lt"/>
                <a:ea typeface="+mn-ea"/>
                <a:cs typeface="+mn-cs"/>
              </a:defRPr>
            </a:lvl1pPr>
            <a:lvl2pPr marL="360363" indent="-1841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3A4A6A"/>
                </a:solidFill>
                <a:latin typeface="+mn-lt"/>
                <a:ea typeface="+mn-ea"/>
                <a:cs typeface="+mn-cs"/>
              </a:defRPr>
            </a:lvl2pPr>
            <a:lvl3pPr marL="536575" indent="-1762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3A4A6A"/>
                </a:solidFill>
                <a:latin typeface="+mn-lt"/>
                <a:ea typeface="+mn-ea"/>
                <a:cs typeface="+mn-cs"/>
              </a:defRPr>
            </a:lvl3pPr>
            <a:lvl4pPr marL="720725" indent="-1841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3A4A6A"/>
                </a:solidFill>
                <a:latin typeface="+mn-lt"/>
                <a:ea typeface="+mn-ea"/>
                <a:cs typeface="+mn-cs"/>
              </a:defRPr>
            </a:lvl4pPr>
            <a:lvl5pPr marL="896938" indent="-1762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3A4A6A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b="1"/>
              <a:t>Example use cases:</a:t>
            </a:r>
          </a:p>
          <a:p>
            <a:r>
              <a:rPr lang="en-GB"/>
              <a:t>Repo: a </a:t>
            </a:r>
            <a:r>
              <a:rPr lang="en-GB" b="1">
                <a:solidFill>
                  <a:srgbClr val="984807"/>
                </a:solidFill>
              </a:rPr>
              <a:t>NonTransferableProduct</a:t>
            </a:r>
            <a:r>
              <a:rPr lang="en-GB"/>
              <a:t> with </a:t>
            </a:r>
            <a:r>
              <a:rPr lang="en-GB" b="1">
                <a:solidFill>
                  <a:srgbClr val="984807"/>
                </a:solidFill>
              </a:rPr>
              <a:t>ContractDetails</a:t>
            </a:r>
            <a:r>
              <a:rPr lang="en-GB"/>
              <a:t> to make a </a:t>
            </a:r>
            <a:r>
              <a:rPr lang="en-GB" b="1">
                <a:solidFill>
                  <a:srgbClr val="984807"/>
                </a:solidFill>
              </a:rPr>
              <a:t>ContractProduct</a:t>
            </a:r>
          </a:p>
          <a:p>
            <a:r>
              <a:rPr lang="en-GB"/>
              <a:t>Structured Note: a </a:t>
            </a:r>
            <a:r>
              <a:rPr lang="en-GB" b="1">
                <a:solidFill>
                  <a:srgbClr val="984807"/>
                </a:solidFill>
              </a:rPr>
              <a:t>TransferableProduct</a:t>
            </a:r>
            <a:r>
              <a:rPr lang="en-GB"/>
              <a:t> with </a:t>
            </a:r>
            <a:r>
              <a:rPr lang="en-GB" b="1">
                <a:solidFill>
                  <a:srgbClr val="984807"/>
                </a:solidFill>
              </a:rPr>
              <a:t>ContractDetails</a:t>
            </a:r>
            <a:r>
              <a:rPr lang="en-GB"/>
              <a:t> to make a </a:t>
            </a:r>
            <a:r>
              <a:rPr lang="en-GB" b="1">
                <a:solidFill>
                  <a:srgbClr val="984807"/>
                </a:solidFill>
              </a:rPr>
              <a:t>ContractProduct.</a:t>
            </a:r>
          </a:p>
          <a:p>
            <a:endParaRPr lang="en-GB" b="1">
              <a:solidFill>
                <a:srgbClr val="984807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B9D33D0-4D1B-FC1B-E9E5-50E129DA89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290" y="2406035"/>
            <a:ext cx="7384847" cy="939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534902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F3B97C9-F532-C71D-73CE-57B0EA4782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493" y="769123"/>
            <a:ext cx="11382201" cy="32418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3E88BA0-5B34-ED13-ABCF-3A709B864C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/>
              <a:t>Observable and Observation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2DB236-8E8D-E9EF-951C-7E2479A8D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 </a:t>
            </a:r>
            <a:fld id="{BF689438-0CE8-CD40-AC3D-D8BB5199B61A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3BCFFA-3F43-B6D4-CE5E-EA5F83C351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6493" y="4269632"/>
            <a:ext cx="5618471" cy="1951704"/>
          </a:xfrm>
          <a:solidFill>
            <a:schemeClr val="bg1"/>
          </a:solidFill>
        </p:spPr>
        <p:txBody>
          <a:bodyPr/>
          <a:lstStyle/>
          <a:p>
            <a:r>
              <a:rPr lang="en-GB" b="1">
                <a:solidFill>
                  <a:srgbClr val="984807"/>
                </a:solidFill>
              </a:rPr>
              <a:t>Observable</a:t>
            </a:r>
            <a:r>
              <a:rPr lang="en-GB"/>
              <a:t> retains current meaning:  it relates to things that can be seen in the marketplace.</a:t>
            </a:r>
          </a:p>
          <a:p>
            <a:r>
              <a:rPr lang="en-GB" b="1">
                <a:solidFill>
                  <a:srgbClr val="984807"/>
                </a:solidFill>
              </a:rPr>
              <a:t>Observable</a:t>
            </a:r>
            <a:r>
              <a:rPr lang="en-GB"/>
              <a:t> has been refactored to align with </a:t>
            </a:r>
            <a:r>
              <a:rPr lang="en-GB" b="1">
                <a:solidFill>
                  <a:srgbClr val="984807"/>
                </a:solidFill>
              </a:rPr>
              <a:t>Asset</a:t>
            </a:r>
            <a:r>
              <a:rPr lang="en-GB"/>
              <a:t> but also includes two items that are neither Assets nor Products:</a:t>
            </a:r>
          </a:p>
          <a:p>
            <a:pPr lvl="1"/>
            <a:r>
              <a:rPr lang="en-GB" b="1">
                <a:solidFill>
                  <a:srgbClr val="984807"/>
                </a:solidFill>
              </a:rPr>
              <a:t>Index</a:t>
            </a:r>
            <a:r>
              <a:rPr lang="en-GB"/>
              <a:t> – eg an interest rate, inflation or equity index.</a:t>
            </a:r>
          </a:p>
          <a:p>
            <a:pPr lvl="1"/>
            <a:r>
              <a:rPr lang="en-GB" b="1">
                <a:solidFill>
                  <a:srgbClr val="984807"/>
                </a:solidFill>
              </a:rPr>
              <a:t>QuotedCurrencyPair</a:t>
            </a:r>
            <a:r>
              <a:rPr lang="en-GB"/>
              <a:t> – a pair of currencies codes.</a:t>
            </a:r>
          </a:p>
          <a:p>
            <a:r>
              <a:rPr lang="en-GB"/>
              <a:t>An </a:t>
            </a:r>
            <a:r>
              <a:rPr lang="en-GB" b="1">
                <a:solidFill>
                  <a:srgbClr val="984807"/>
                </a:solidFill>
              </a:rPr>
              <a:t>Observation</a:t>
            </a:r>
            <a:r>
              <a:rPr lang="en-GB"/>
              <a:t> is a particular sighting of an </a:t>
            </a:r>
            <a:r>
              <a:rPr lang="en-GB" b="1">
                <a:solidFill>
                  <a:srgbClr val="984807"/>
                </a:solidFill>
              </a:rPr>
              <a:t>Observable</a:t>
            </a:r>
            <a:r>
              <a:rPr lang="en-GB"/>
              <a:t> and captures the price of it at that time.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B078DC80-28E1-BBCF-6FBA-EAAD8BD83C02}"/>
              </a:ext>
            </a:extLst>
          </p:cNvPr>
          <p:cNvSpPr txBox="1">
            <a:spLocks/>
          </p:cNvSpPr>
          <p:nvPr/>
        </p:nvSpPr>
        <p:spPr>
          <a:xfrm>
            <a:off x="346493" y="769123"/>
            <a:ext cx="6156857" cy="4858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6213" indent="-176213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3A4A6A"/>
                </a:solidFill>
                <a:latin typeface="+mn-lt"/>
                <a:ea typeface="+mn-ea"/>
                <a:cs typeface="+mn-cs"/>
              </a:defRPr>
            </a:lvl1pPr>
            <a:lvl2pPr marL="360363" indent="-1841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3A4A6A"/>
                </a:solidFill>
                <a:latin typeface="+mn-lt"/>
                <a:ea typeface="+mn-ea"/>
                <a:cs typeface="+mn-cs"/>
              </a:defRPr>
            </a:lvl2pPr>
            <a:lvl3pPr marL="536575" indent="-1762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3A4A6A"/>
                </a:solidFill>
                <a:latin typeface="+mn-lt"/>
                <a:ea typeface="+mn-ea"/>
                <a:cs typeface="+mn-cs"/>
              </a:defRPr>
            </a:lvl3pPr>
            <a:lvl4pPr marL="720725" indent="-1841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3A4A6A"/>
                </a:solidFill>
                <a:latin typeface="+mn-lt"/>
                <a:ea typeface="+mn-ea"/>
                <a:cs typeface="+mn-cs"/>
              </a:defRPr>
            </a:lvl4pPr>
            <a:lvl5pPr marL="896938" indent="-1762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3A4A6A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b="1"/>
              <a:t>Target Structure</a:t>
            </a:r>
          </a:p>
          <a:p>
            <a:pPr marL="0" indent="0">
              <a:buNone/>
            </a:pPr>
            <a:endParaRPr lang="en-GB" b="1"/>
          </a:p>
          <a:p>
            <a:pPr marL="0" indent="0">
              <a:buNone/>
            </a:pPr>
            <a:endParaRPr lang="en-GB" b="1"/>
          </a:p>
          <a:p>
            <a:pPr marL="0" indent="0">
              <a:buNone/>
            </a:pPr>
            <a:endParaRPr lang="en-GB" b="1"/>
          </a:p>
          <a:p>
            <a:pPr marL="0" indent="0">
              <a:buNone/>
            </a:pPr>
            <a:endParaRPr lang="en-GB" b="1"/>
          </a:p>
          <a:p>
            <a:pPr marL="0" indent="0">
              <a:buNone/>
            </a:pPr>
            <a:endParaRPr lang="en-GB" b="1"/>
          </a:p>
          <a:p>
            <a:pPr marL="0" indent="0">
              <a:buNone/>
            </a:pPr>
            <a:endParaRPr lang="en-GB" b="1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269A13D9-2E70-2C06-488B-597F880373A7}"/>
              </a:ext>
            </a:extLst>
          </p:cNvPr>
          <p:cNvSpPr txBox="1">
            <a:spLocks/>
          </p:cNvSpPr>
          <p:nvPr/>
        </p:nvSpPr>
        <p:spPr>
          <a:xfrm>
            <a:off x="6227039" y="4269632"/>
            <a:ext cx="5501656" cy="1951704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176213" indent="-176213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3A4A6A"/>
                </a:solidFill>
                <a:latin typeface="+mn-lt"/>
                <a:ea typeface="+mn-ea"/>
                <a:cs typeface="+mn-cs"/>
              </a:defRPr>
            </a:lvl1pPr>
            <a:lvl2pPr marL="360363" indent="-1841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3A4A6A"/>
                </a:solidFill>
                <a:latin typeface="+mn-lt"/>
                <a:ea typeface="+mn-ea"/>
                <a:cs typeface="+mn-cs"/>
              </a:defRPr>
            </a:lvl2pPr>
            <a:lvl3pPr marL="536575" indent="-1762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3A4A6A"/>
                </a:solidFill>
                <a:latin typeface="+mn-lt"/>
                <a:ea typeface="+mn-ea"/>
                <a:cs typeface="+mn-cs"/>
              </a:defRPr>
            </a:lvl3pPr>
            <a:lvl4pPr marL="720725" indent="-1841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3A4A6A"/>
                </a:solidFill>
                <a:latin typeface="+mn-lt"/>
                <a:ea typeface="+mn-ea"/>
                <a:cs typeface="+mn-cs"/>
              </a:defRPr>
            </a:lvl4pPr>
            <a:lvl5pPr marL="896938" indent="-1762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3A4A6A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>
                <a:solidFill>
                  <a:srgbClr val="984807"/>
                </a:solidFill>
              </a:rPr>
              <a:t>InformationSource</a:t>
            </a:r>
            <a:r>
              <a:rPr lang="en-GB"/>
              <a:t> and </a:t>
            </a:r>
            <a:r>
              <a:rPr lang="en-GB" b="1">
                <a:solidFill>
                  <a:srgbClr val="984807"/>
                </a:solidFill>
              </a:rPr>
              <a:t>DeterminationMethodology</a:t>
            </a:r>
            <a:r>
              <a:rPr lang="en-GB"/>
              <a:t> have been updated to be attributes of </a:t>
            </a:r>
            <a:r>
              <a:rPr lang="en-GB" b="1">
                <a:solidFill>
                  <a:srgbClr val="984807"/>
                </a:solidFill>
              </a:rPr>
              <a:t>Observable.</a:t>
            </a:r>
          </a:p>
          <a:p>
            <a:r>
              <a:rPr lang="en-GB"/>
              <a:t>This enables the source of an </a:t>
            </a:r>
            <a:r>
              <a:rPr lang="en-GB" b="1">
                <a:solidFill>
                  <a:srgbClr val="984807"/>
                </a:solidFill>
              </a:rPr>
              <a:t>Observable</a:t>
            </a:r>
            <a:r>
              <a:rPr lang="en-GB"/>
              <a:t> to be defined when used in a </a:t>
            </a:r>
            <a:r>
              <a:rPr lang="en-GB" b="1">
                <a:solidFill>
                  <a:srgbClr val="984807"/>
                </a:solidFill>
              </a:rPr>
              <a:t>Payout</a:t>
            </a:r>
            <a:r>
              <a:rPr lang="en-GB"/>
              <a:t>; ie these conditions would be separate </a:t>
            </a:r>
            <a:r>
              <a:rPr lang="en-GB" b="1">
                <a:solidFill>
                  <a:srgbClr val="984807"/>
                </a:solidFill>
              </a:rPr>
              <a:t>Observables</a:t>
            </a:r>
            <a:r>
              <a:rPr lang="en-GB"/>
              <a:t>:</a:t>
            </a:r>
          </a:p>
          <a:p>
            <a:pPr lvl="1"/>
            <a:r>
              <a:rPr lang="en-GB"/>
              <a:t>EUR/USD FX as quoted by Reuters</a:t>
            </a:r>
          </a:p>
          <a:p>
            <a:pPr lvl="1"/>
            <a:r>
              <a:rPr lang="en-GB"/>
              <a:t>EUR/USD FX end of day rate as published by a custodian.</a:t>
            </a:r>
          </a:p>
        </p:txBody>
      </p:sp>
    </p:spTree>
    <p:extLst>
      <p:ext uri="{BB962C8B-B14F-4D97-AF65-F5344CB8AC3E}">
        <p14:creationId xmlns:p14="http://schemas.microsoft.com/office/powerpoint/2010/main" val="14017419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5A9FF3-5AEC-4251-F557-65815F514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/>
              <a:t>Next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93C239-869F-1AEB-7955-412A2FD38F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  <a:p>
            <a:pPr marL="0" indent="0">
              <a:buNone/>
            </a:pPr>
            <a:r>
              <a:rPr lang="en-GB" b="1"/>
              <a:t>Proposed Plan</a:t>
            </a:r>
          </a:p>
          <a:p>
            <a:r>
              <a:rPr lang="en-GB"/>
              <a:t>Seek verbal agreement from Maintainers to proceed with the refactoring – end of February</a:t>
            </a:r>
          </a:p>
          <a:p>
            <a:r>
              <a:rPr lang="en-GB"/>
              <a:t>Prepare a formal proposal – target end of March</a:t>
            </a:r>
          </a:p>
          <a:p>
            <a:pPr lvl="1"/>
            <a:r>
              <a:rPr lang="en-GB"/>
              <a:t>Deck including clear definition of scope</a:t>
            </a:r>
          </a:p>
          <a:p>
            <a:pPr lvl="1"/>
            <a:r>
              <a:rPr lang="en-GB"/>
              <a:t>List of proposed changes</a:t>
            </a:r>
          </a:p>
          <a:p>
            <a:pPr lvl="1"/>
            <a:r>
              <a:rPr lang="en-GB"/>
              <a:t>Impact assessment</a:t>
            </a:r>
          </a:p>
          <a:p>
            <a:pPr lvl="1"/>
            <a:r>
              <a:rPr lang="en-GB"/>
              <a:t>Development plan</a:t>
            </a:r>
          </a:p>
          <a:p>
            <a:pPr lvl="1"/>
            <a:r>
              <a:rPr lang="en-GB"/>
              <a:t>Test plan</a:t>
            </a:r>
          </a:p>
          <a:p>
            <a:pPr lvl="1"/>
            <a:r>
              <a:rPr lang="en-GB"/>
              <a:t>Communication plan</a:t>
            </a:r>
          </a:p>
          <a:p>
            <a:r>
              <a:rPr lang="en-GB"/>
              <a:t>Make code changes in Rosetta – by end of May</a:t>
            </a:r>
          </a:p>
          <a:p>
            <a:r>
              <a:rPr lang="en-GB"/>
              <a:t>Test &amp; review cycle – June</a:t>
            </a:r>
          </a:p>
          <a:p>
            <a:r>
              <a:rPr lang="en-GB"/>
              <a:t>Ready for Release in CDM 6.0 – July </a:t>
            </a:r>
          </a:p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324735-4968-8EFD-BCC3-BB472C02F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 </a:t>
            </a:r>
            <a:fld id="{BF689438-0CE8-CD40-AC3D-D8BB5199B61A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3489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370F6CF7-D8FA-6A5A-8927-47C3DA0C4D3A}"/>
              </a:ext>
            </a:extLst>
          </p:cNvPr>
          <p:cNvSpPr/>
          <p:nvPr/>
        </p:nvSpPr>
        <p:spPr>
          <a:xfrm>
            <a:off x="6366617" y="3429000"/>
            <a:ext cx="5486399" cy="2023217"/>
          </a:xfrm>
          <a:prstGeom prst="rect">
            <a:avLst/>
          </a:prstGeom>
          <a:solidFill>
            <a:srgbClr val="F6F6F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F5A558F-0190-F473-2DDE-F1AFCC063A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Current Model (</a:t>
            </a:r>
            <a:r>
              <a:rPr lang="en-GB" err="1"/>
              <a:t>ie</a:t>
            </a:r>
            <a:r>
              <a:rPr lang="en-GB"/>
              <a:t> CDM 5.x)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CF0A54-35D4-F907-CAC5-E8B4632C29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 </a:t>
            </a:r>
            <a:fld id="{BF689438-0CE8-CD40-AC3D-D8BB5199B61A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1AD9C62-2A56-AE85-6355-E5242F4138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880" y="2732685"/>
            <a:ext cx="6778483" cy="232963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BAD9A24-D67C-297F-8CC2-02416DA567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879" y="5039979"/>
            <a:ext cx="11619137" cy="155714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A872A4D-BFEA-4819-34F1-B15D57DB94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59110" y="857867"/>
            <a:ext cx="6793907" cy="2961317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4F484D7E-F591-34AF-3E37-2BDDE1879F0D}"/>
              </a:ext>
            </a:extLst>
          </p:cNvPr>
          <p:cNvSpPr txBox="1">
            <a:spLocks/>
          </p:cNvSpPr>
          <p:nvPr/>
        </p:nvSpPr>
        <p:spPr>
          <a:xfrm>
            <a:off x="233879" y="755316"/>
            <a:ext cx="4825231" cy="1977369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176213" indent="-176213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3A4A6A"/>
                </a:solidFill>
                <a:latin typeface="+mn-lt"/>
                <a:ea typeface="+mn-ea"/>
                <a:cs typeface="+mn-cs"/>
              </a:defRPr>
            </a:lvl1pPr>
            <a:lvl2pPr marL="360363" indent="-1841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3A4A6A"/>
                </a:solidFill>
                <a:latin typeface="+mn-lt"/>
                <a:ea typeface="+mn-ea"/>
                <a:cs typeface="+mn-cs"/>
              </a:defRPr>
            </a:lvl2pPr>
            <a:lvl3pPr marL="536575" indent="-1762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3A4A6A"/>
                </a:solidFill>
                <a:latin typeface="+mn-lt"/>
                <a:ea typeface="+mn-ea"/>
                <a:cs typeface="+mn-cs"/>
              </a:defRPr>
            </a:lvl3pPr>
            <a:lvl4pPr marL="720725" indent="-1841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3A4A6A"/>
                </a:solidFill>
                <a:latin typeface="+mn-lt"/>
                <a:ea typeface="+mn-ea"/>
                <a:cs typeface="+mn-cs"/>
              </a:defRPr>
            </a:lvl4pPr>
            <a:lvl5pPr marL="896938" indent="-1762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3A4A6A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>
                <a:solidFill>
                  <a:srgbClr val="984807"/>
                </a:solidFill>
              </a:rPr>
              <a:t>Trade</a:t>
            </a:r>
            <a:r>
              <a:rPr lang="en-GB"/>
              <a:t> is negotiated between two parties who create a </a:t>
            </a:r>
            <a:r>
              <a:rPr lang="en-GB" b="1">
                <a:solidFill>
                  <a:srgbClr val="984807"/>
                </a:solidFill>
              </a:rPr>
              <a:t>TradableProduct</a:t>
            </a:r>
            <a:r>
              <a:rPr lang="en-GB"/>
              <a:t> which consists of a certain amount (</a:t>
            </a:r>
            <a:r>
              <a:rPr lang="en-GB" b="1">
                <a:solidFill>
                  <a:srgbClr val="984807"/>
                </a:solidFill>
              </a:rPr>
              <a:t>TradeLot</a:t>
            </a:r>
            <a:r>
              <a:rPr lang="en-GB"/>
              <a:t>) of something (</a:t>
            </a:r>
            <a:r>
              <a:rPr lang="en-GB" b="1">
                <a:solidFill>
                  <a:srgbClr val="984807"/>
                </a:solidFill>
              </a:rPr>
              <a:t>Product</a:t>
            </a:r>
            <a:r>
              <a:rPr lang="en-GB"/>
              <a:t>).</a:t>
            </a:r>
          </a:p>
          <a:p>
            <a:r>
              <a:rPr lang="en-GB" b="1">
                <a:solidFill>
                  <a:srgbClr val="984807"/>
                </a:solidFill>
              </a:rPr>
              <a:t>Product</a:t>
            </a:r>
            <a:r>
              <a:rPr lang="en-GB"/>
              <a:t> is a combination of different types of cash, OTC, listed and commodity products.</a:t>
            </a:r>
          </a:p>
          <a:p>
            <a:r>
              <a:rPr lang="en-GB" b="1">
                <a:solidFill>
                  <a:srgbClr val="984807"/>
                </a:solidFill>
              </a:rPr>
              <a:t>Transfer</a:t>
            </a:r>
            <a:r>
              <a:rPr lang="en-GB"/>
              <a:t> reassigns an </a:t>
            </a:r>
            <a:r>
              <a:rPr lang="en-GB" b="1">
                <a:solidFill>
                  <a:srgbClr val="984807"/>
                </a:solidFill>
              </a:rPr>
              <a:t>Observable</a:t>
            </a:r>
            <a:r>
              <a:rPr lang="en-GB"/>
              <a:t> between two parties.</a:t>
            </a:r>
          </a:p>
          <a:p>
            <a:r>
              <a:rPr lang="en-GB" b="1">
                <a:solidFill>
                  <a:srgbClr val="984807"/>
                </a:solidFill>
              </a:rPr>
              <a:t>Observation</a:t>
            </a:r>
            <a:r>
              <a:rPr lang="en-GB"/>
              <a:t> records a value for an </a:t>
            </a:r>
            <a:r>
              <a:rPr lang="en-GB" b="1">
                <a:solidFill>
                  <a:srgbClr val="984807"/>
                </a:solidFill>
              </a:rPr>
              <a:t>Observable</a:t>
            </a:r>
            <a:r>
              <a:rPr lang="en-GB"/>
              <a:t> seen at an </a:t>
            </a:r>
            <a:r>
              <a:rPr lang="en-GB" b="1">
                <a:solidFill>
                  <a:srgbClr val="984807"/>
                </a:solidFill>
              </a:rPr>
              <a:t>InformationSource</a:t>
            </a:r>
            <a:r>
              <a:rPr lang="en-GB"/>
              <a:t> at a date and time</a:t>
            </a:r>
          </a:p>
          <a:p>
            <a:endParaRPr lang="en-GB"/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85418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D94C63-9D4D-CB75-7DF7-F524A3A631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C62EDED9-5DDD-33A9-6206-AE625E999427}"/>
              </a:ext>
            </a:extLst>
          </p:cNvPr>
          <p:cNvSpPr/>
          <p:nvPr/>
        </p:nvSpPr>
        <p:spPr>
          <a:xfrm>
            <a:off x="316195" y="779823"/>
            <a:ext cx="5479978" cy="2802791"/>
          </a:xfrm>
          <a:prstGeom prst="rect">
            <a:avLst/>
          </a:prstGeom>
          <a:solidFill>
            <a:srgbClr val="F6F6F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E060679-C4D2-13EA-6E3D-A8038819BB77}"/>
              </a:ext>
            </a:extLst>
          </p:cNvPr>
          <p:cNvSpPr/>
          <p:nvPr/>
        </p:nvSpPr>
        <p:spPr>
          <a:xfrm>
            <a:off x="6132513" y="779823"/>
            <a:ext cx="5558239" cy="2777097"/>
          </a:xfrm>
          <a:prstGeom prst="rect">
            <a:avLst/>
          </a:prstGeom>
          <a:solidFill>
            <a:srgbClr val="F6F6F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C486BA8-2277-E44F-A629-23CAE3C7C403}"/>
              </a:ext>
            </a:extLst>
          </p:cNvPr>
          <p:cNvSpPr/>
          <p:nvPr/>
        </p:nvSpPr>
        <p:spPr>
          <a:xfrm>
            <a:off x="6132514" y="3794333"/>
            <a:ext cx="5558238" cy="2802791"/>
          </a:xfrm>
          <a:prstGeom prst="rect">
            <a:avLst/>
          </a:prstGeom>
          <a:solidFill>
            <a:srgbClr val="F6F6F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CF8E259-50EE-EBD2-D8E0-EA356185FDE0}"/>
              </a:ext>
            </a:extLst>
          </p:cNvPr>
          <p:cNvSpPr/>
          <p:nvPr/>
        </p:nvSpPr>
        <p:spPr>
          <a:xfrm>
            <a:off x="305526" y="3794333"/>
            <a:ext cx="5479978" cy="2802791"/>
          </a:xfrm>
          <a:prstGeom prst="rect">
            <a:avLst/>
          </a:prstGeom>
          <a:solidFill>
            <a:srgbClr val="F6F6F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74FA275-ACE4-0219-E7D8-50E252E1B1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Summary of Proposed Refactoring to the Model (target CDM 6.x)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3887F92-15E4-C8EB-5A0A-C7F876A560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89438-0CE8-CD40-AC3D-D8BB5199B61A}" type="slidenum">
              <a:rPr lang="en-US" smtClean="0"/>
              <a:t>3</a:t>
            </a:fld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12E4441A-6771-B51A-022E-7294E0B005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7688" y="1266493"/>
            <a:ext cx="4439449" cy="2259713"/>
          </a:xfrm>
          <a:prstGeom prst="rect">
            <a:avLst/>
          </a:prstGeom>
        </p:spPr>
      </p:pic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0A1D9A81-E863-CBE5-AA59-F1C9F8AF5252}"/>
              </a:ext>
            </a:extLst>
          </p:cNvPr>
          <p:cNvSpPr txBox="1">
            <a:spLocks/>
          </p:cNvSpPr>
          <p:nvPr/>
        </p:nvSpPr>
        <p:spPr>
          <a:xfrm>
            <a:off x="316196" y="779823"/>
            <a:ext cx="2734654" cy="1604454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176213" indent="-176213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3A4A6A"/>
                </a:solidFill>
                <a:latin typeface="+mn-lt"/>
                <a:ea typeface="+mn-ea"/>
                <a:cs typeface="+mn-cs"/>
              </a:defRPr>
            </a:lvl1pPr>
            <a:lvl2pPr marL="360363" indent="-1841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3A4A6A"/>
                </a:solidFill>
                <a:latin typeface="+mn-lt"/>
                <a:ea typeface="+mn-ea"/>
                <a:cs typeface="+mn-cs"/>
              </a:defRPr>
            </a:lvl2pPr>
            <a:lvl3pPr marL="536575" indent="-1762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3A4A6A"/>
                </a:solidFill>
                <a:latin typeface="+mn-lt"/>
                <a:ea typeface="+mn-ea"/>
                <a:cs typeface="+mn-cs"/>
              </a:defRPr>
            </a:lvl3pPr>
            <a:lvl4pPr marL="720725" indent="-1841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3A4A6A"/>
                </a:solidFill>
                <a:latin typeface="+mn-lt"/>
                <a:ea typeface="+mn-ea"/>
                <a:cs typeface="+mn-cs"/>
              </a:defRPr>
            </a:lvl4pPr>
            <a:lvl5pPr marL="896938" indent="-1762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3A4A6A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/>
              <a:t>An </a:t>
            </a:r>
            <a:r>
              <a:rPr lang="en-GB" sz="1200" b="1">
                <a:solidFill>
                  <a:srgbClr val="984807"/>
                </a:solidFill>
              </a:rPr>
              <a:t>Asset</a:t>
            </a:r>
            <a:r>
              <a:rPr lang="en-GB" sz="1200"/>
              <a:t> is something that</a:t>
            </a:r>
            <a:br>
              <a:rPr lang="en-GB" sz="1200"/>
            </a:br>
            <a:r>
              <a:rPr lang="en-GB" sz="1200"/>
              <a:t>can be </a:t>
            </a:r>
            <a:r>
              <a:rPr lang="en-GB" sz="1200" b="1">
                <a:solidFill>
                  <a:srgbClr val="984807"/>
                </a:solidFill>
              </a:rPr>
              <a:t>Transfer</a:t>
            </a:r>
            <a:r>
              <a:rPr lang="en-GB" sz="1200"/>
              <a:t>red.</a:t>
            </a:r>
          </a:p>
          <a:p>
            <a:r>
              <a:rPr lang="en-GB" sz="1200"/>
              <a:t>The components of </a:t>
            </a:r>
            <a:r>
              <a:rPr lang="en-GB" sz="1200" b="1">
                <a:solidFill>
                  <a:srgbClr val="984807"/>
                </a:solidFill>
              </a:rPr>
              <a:t>Asset</a:t>
            </a:r>
            <a:br>
              <a:rPr lang="en-GB" sz="1200"/>
            </a:br>
            <a:r>
              <a:rPr lang="en-GB" sz="1200"/>
              <a:t>have been defined</a:t>
            </a:r>
            <a:br>
              <a:rPr lang="en-GB" sz="1200"/>
            </a:br>
            <a:r>
              <a:rPr lang="en-GB" sz="1200"/>
              <a:t>accordingly as only those </a:t>
            </a:r>
            <a:br>
              <a:rPr lang="en-GB" sz="1200"/>
            </a:br>
            <a:r>
              <a:rPr lang="en-GB" sz="1200"/>
              <a:t>that can be held or</a:t>
            </a:r>
            <a:br>
              <a:rPr lang="en-GB" sz="1200"/>
            </a:br>
            <a:r>
              <a:rPr lang="en-GB" sz="1200"/>
              <a:t>transferred.</a:t>
            </a:r>
          </a:p>
          <a:p>
            <a:endParaRPr lang="en-GB" sz="1200"/>
          </a:p>
          <a:p>
            <a:endParaRPr lang="en-GB" sz="1200"/>
          </a:p>
          <a:p>
            <a:r>
              <a:rPr lang="en-GB" sz="1200" b="1">
                <a:solidFill>
                  <a:srgbClr val="984807"/>
                </a:solidFill>
              </a:rPr>
              <a:t>Asset</a:t>
            </a:r>
            <a:r>
              <a:rPr lang="en-GB" sz="1200"/>
              <a:t> is a root</a:t>
            </a:r>
            <a:br>
              <a:rPr lang="en-GB" sz="1200"/>
            </a:br>
            <a:r>
              <a:rPr lang="en-GB" sz="1200"/>
              <a:t>data type.</a:t>
            </a:r>
          </a:p>
          <a:p>
            <a:endParaRPr lang="en-GB" sz="120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B276CA1-EA85-BC0D-CC5A-5E4ED0AD7345}"/>
              </a:ext>
            </a:extLst>
          </p:cNvPr>
          <p:cNvSpPr/>
          <p:nvPr/>
        </p:nvSpPr>
        <p:spPr>
          <a:xfrm>
            <a:off x="3111649" y="2076627"/>
            <a:ext cx="771525" cy="254921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56EC7D6-EB02-742A-9BC2-6F17284B691D}"/>
              </a:ext>
            </a:extLst>
          </p:cNvPr>
          <p:cNvSpPr txBox="1">
            <a:spLocks/>
          </p:cNvSpPr>
          <p:nvPr/>
        </p:nvSpPr>
        <p:spPr>
          <a:xfrm>
            <a:off x="9495446" y="789381"/>
            <a:ext cx="2180636" cy="679312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176213" indent="-176213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3A4A6A"/>
                </a:solidFill>
                <a:latin typeface="+mn-lt"/>
                <a:ea typeface="+mn-ea"/>
                <a:cs typeface="+mn-cs"/>
              </a:defRPr>
            </a:lvl1pPr>
            <a:lvl2pPr marL="360363" indent="-1841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3A4A6A"/>
                </a:solidFill>
                <a:latin typeface="+mn-lt"/>
                <a:ea typeface="+mn-ea"/>
                <a:cs typeface="+mn-cs"/>
              </a:defRPr>
            </a:lvl2pPr>
            <a:lvl3pPr marL="536575" indent="-1762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3A4A6A"/>
                </a:solidFill>
                <a:latin typeface="+mn-lt"/>
                <a:ea typeface="+mn-ea"/>
                <a:cs typeface="+mn-cs"/>
              </a:defRPr>
            </a:lvl3pPr>
            <a:lvl4pPr marL="720725" indent="-1841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3A4A6A"/>
                </a:solidFill>
                <a:latin typeface="+mn-lt"/>
                <a:ea typeface="+mn-ea"/>
                <a:cs typeface="+mn-cs"/>
              </a:defRPr>
            </a:lvl4pPr>
            <a:lvl5pPr marL="896938" indent="-1762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3A4A6A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b="1">
                <a:solidFill>
                  <a:srgbClr val="984807"/>
                </a:solidFill>
              </a:rPr>
              <a:t>Product</a:t>
            </a:r>
            <a:r>
              <a:rPr lang="en-GB" sz="1200"/>
              <a:t>s do not have public observations but could have “valuations”.</a:t>
            </a:r>
          </a:p>
          <a:p>
            <a:endParaRPr lang="en-GB" sz="120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71E8965-1B71-5E3E-3D8D-1F445BBB2F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0088" y="1475607"/>
            <a:ext cx="4997893" cy="1842390"/>
          </a:xfrm>
          <a:prstGeom prst="rect">
            <a:avLst/>
          </a:prstGeom>
        </p:spPr>
      </p:pic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649AB6AE-067D-E962-0EBD-690BB5E90C06}"/>
              </a:ext>
            </a:extLst>
          </p:cNvPr>
          <p:cNvSpPr txBox="1">
            <a:spLocks/>
          </p:cNvSpPr>
          <p:nvPr/>
        </p:nvSpPr>
        <p:spPr>
          <a:xfrm>
            <a:off x="6132513" y="779822"/>
            <a:ext cx="2734655" cy="1296805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176213" indent="-176213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3A4A6A"/>
                </a:solidFill>
                <a:latin typeface="+mn-lt"/>
                <a:ea typeface="+mn-ea"/>
                <a:cs typeface="+mn-cs"/>
              </a:defRPr>
            </a:lvl1pPr>
            <a:lvl2pPr marL="360363" indent="-1841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3A4A6A"/>
                </a:solidFill>
                <a:latin typeface="+mn-lt"/>
                <a:ea typeface="+mn-ea"/>
                <a:cs typeface="+mn-cs"/>
              </a:defRPr>
            </a:lvl2pPr>
            <a:lvl3pPr marL="536575" indent="-1762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3A4A6A"/>
                </a:solidFill>
                <a:latin typeface="+mn-lt"/>
                <a:ea typeface="+mn-ea"/>
                <a:cs typeface="+mn-cs"/>
              </a:defRPr>
            </a:lvl3pPr>
            <a:lvl4pPr marL="720725" indent="-1841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3A4A6A"/>
                </a:solidFill>
                <a:latin typeface="+mn-lt"/>
                <a:ea typeface="+mn-ea"/>
                <a:cs typeface="+mn-cs"/>
              </a:defRPr>
            </a:lvl4pPr>
            <a:lvl5pPr marL="896938" indent="-1762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3A4A6A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/>
              <a:t>An </a:t>
            </a:r>
            <a:r>
              <a:rPr lang="en-GB" sz="1200" b="1">
                <a:solidFill>
                  <a:srgbClr val="984807"/>
                </a:solidFill>
              </a:rPr>
              <a:t>Observable</a:t>
            </a:r>
            <a:r>
              <a:rPr lang="en-GB" sz="1200"/>
              <a:t> tracks the price of things in the market, including </a:t>
            </a:r>
            <a:r>
              <a:rPr lang="en-GB" sz="1200" b="1">
                <a:solidFill>
                  <a:srgbClr val="984807"/>
                </a:solidFill>
              </a:rPr>
              <a:t>Asset</a:t>
            </a:r>
            <a:r>
              <a:rPr lang="en-GB" sz="1200"/>
              <a:t>s.</a:t>
            </a:r>
          </a:p>
          <a:p>
            <a:r>
              <a:rPr lang="en-GB" sz="1200" b="1">
                <a:solidFill>
                  <a:srgbClr val="984807"/>
                </a:solidFill>
              </a:rPr>
              <a:t>CurrencyPair</a:t>
            </a:r>
            <a:r>
              <a:rPr lang="en-GB" sz="1200"/>
              <a:t> and </a:t>
            </a:r>
            <a:r>
              <a:rPr lang="en-GB" sz="1200" b="1">
                <a:solidFill>
                  <a:srgbClr val="984807"/>
                </a:solidFill>
              </a:rPr>
              <a:t>Index </a:t>
            </a:r>
            <a:r>
              <a:rPr lang="en-GB" sz="1200"/>
              <a:t>are added as other market prices which can be tracked.</a:t>
            </a:r>
          </a:p>
          <a:p>
            <a:endParaRPr lang="en-GB" sz="1200"/>
          </a:p>
          <a:p>
            <a:endParaRPr lang="en-GB" sz="1200"/>
          </a:p>
          <a:p>
            <a:endParaRPr lang="en-GB" sz="1200"/>
          </a:p>
          <a:p>
            <a:r>
              <a:rPr lang="en-GB" sz="1200" b="1">
                <a:solidFill>
                  <a:srgbClr val="984807"/>
                </a:solidFill>
              </a:rPr>
              <a:t>DeterminationMethod</a:t>
            </a:r>
            <a:r>
              <a:rPr lang="en-GB" sz="1200"/>
              <a:t> and</a:t>
            </a:r>
            <a:br>
              <a:rPr lang="en-GB" sz="1200"/>
            </a:br>
            <a:r>
              <a:rPr lang="en-GB" sz="1200" b="1">
                <a:solidFill>
                  <a:srgbClr val="984807"/>
                </a:solidFill>
              </a:rPr>
              <a:t>InformationSource</a:t>
            </a:r>
            <a:r>
              <a:rPr lang="en-GB" sz="1200"/>
              <a:t> moved</a:t>
            </a:r>
            <a:br>
              <a:rPr lang="en-GB" sz="1200"/>
            </a:br>
            <a:r>
              <a:rPr lang="en-GB" sz="1200"/>
              <a:t>from </a:t>
            </a:r>
            <a:r>
              <a:rPr lang="en-GB" sz="1200" b="1">
                <a:solidFill>
                  <a:srgbClr val="984807"/>
                </a:solidFill>
              </a:rPr>
              <a:t>ObservationIdentifier</a:t>
            </a:r>
            <a:br>
              <a:rPr lang="en-GB" sz="1200" b="1">
                <a:solidFill>
                  <a:srgbClr val="984807"/>
                </a:solidFill>
              </a:rPr>
            </a:br>
            <a:r>
              <a:rPr lang="en-GB" sz="1200"/>
              <a:t>to </a:t>
            </a:r>
            <a:r>
              <a:rPr lang="en-GB" sz="1200" b="1">
                <a:solidFill>
                  <a:srgbClr val="984807"/>
                </a:solidFill>
              </a:rPr>
              <a:t>Observable</a:t>
            </a:r>
            <a:r>
              <a:rPr lang="en-GB" sz="1200"/>
              <a:t>.</a:t>
            </a:r>
          </a:p>
          <a:p>
            <a:endParaRPr lang="en-GB" sz="12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7BFF34B-A907-A1DC-DEF8-FA8309003976}"/>
              </a:ext>
            </a:extLst>
          </p:cNvPr>
          <p:cNvSpPr/>
          <p:nvPr/>
        </p:nvSpPr>
        <p:spPr>
          <a:xfrm>
            <a:off x="6610103" y="2213612"/>
            <a:ext cx="903271" cy="254921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67C321E-B95C-2F63-0D6F-40830983EE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2428" y="4151001"/>
            <a:ext cx="5428320" cy="2455052"/>
          </a:xfrm>
          <a:prstGeom prst="rect">
            <a:avLst/>
          </a:prstGeom>
        </p:spPr>
      </p:pic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E1C77C05-ECCF-85AD-3505-8281C44428D2}"/>
              </a:ext>
            </a:extLst>
          </p:cNvPr>
          <p:cNvSpPr txBox="1">
            <a:spLocks/>
          </p:cNvSpPr>
          <p:nvPr/>
        </p:nvSpPr>
        <p:spPr>
          <a:xfrm>
            <a:off x="6094572" y="3812611"/>
            <a:ext cx="2161081" cy="2692998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176213" indent="-176213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3A4A6A"/>
                </a:solidFill>
                <a:latin typeface="+mn-lt"/>
                <a:ea typeface="+mn-ea"/>
                <a:cs typeface="+mn-cs"/>
              </a:defRPr>
            </a:lvl1pPr>
            <a:lvl2pPr marL="360363" indent="-1841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3A4A6A"/>
                </a:solidFill>
                <a:latin typeface="+mn-lt"/>
                <a:ea typeface="+mn-ea"/>
                <a:cs typeface="+mn-cs"/>
              </a:defRPr>
            </a:lvl2pPr>
            <a:lvl3pPr marL="536575" indent="-1762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3A4A6A"/>
                </a:solidFill>
                <a:latin typeface="+mn-lt"/>
                <a:ea typeface="+mn-ea"/>
                <a:cs typeface="+mn-cs"/>
              </a:defRPr>
            </a:lvl3pPr>
            <a:lvl4pPr marL="720725" indent="-1841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3A4A6A"/>
                </a:solidFill>
                <a:latin typeface="+mn-lt"/>
                <a:ea typeface="+mn-ea"/>
                <a:cs typeface="+mn-cs"/>
              </a:defRPr>
            </a:lvl4pPr>
            <a:lvl5pPr marL="896938" indent="-1762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3A4A6A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/>
              <a:t>During the negotiation to create a </a:t>
            </a:r>
            <a:r>
              <a:rPr lang="en-GB" sz="1200" b="1">
                <a:solidFill>
                  <a:srgbClr val="984807"/>
                </a:solidFill>
              </a:rPr>
              <a:t>Trade</a:t>
            </a:r>
            <a:r>
              <a:rPr lang="en-GB" sz="1200"/>
              <a:t>, the </a:t>
            </a:r>
            <a:r>
              <a:rPr lang="en-GB" sz="1200" b="1">
                <a:solidFill>
                  <a:srgbClr val="984807"/>
                </a:solidFill>
              </a:rPr>
              <a:t>TradableProduct</a:t>
            </a:r>
            <a:r>
              <a:rPr lang="en-GB" sz="1200"/>
              <a:t> captures the </a:t>
            </a:r>
            <a:r>
              <a:rPr lang="en-GB" sz="1200" b="1">
                <a:solidFill>
                  <a:srgbClr val="984807"/>
                </a:solidFill>
              </a:rPr>
              <a:t>EconomicTerms</a:t>
            </a:r>
            <a:r>
              <a:rPr lang="en-GB" sz="1200"/>
              <a:t>, </a:t>
            </a:r>
            <a:r>
              <a:rPr lang="en-GB" sz="1200" b="1">
                <a:solidFill>
                  <a:srgbClr val="984807"/>
                </a:solidFill>
              </a:rPr>
              <a:t>Counterparty</a:t>
            </a:r>
            <a:r>
              <a:rPr lang="en-GB" sz="1200"/>
              <a:t> and </a:t>
            </a:r>
            <a:r>
              <a:rPr lang="en-GB" sz="1200" b="1">
                <a:solidFill>
                  <a:srgbClr val="984807"/>
                </a:solidFill>
              </a:rPr>
              <a:t>TradeLot</a:t>
            </a:r>
            <a:r>
              <a:rPr lang="en-GB" sz="1200"/>
              <a:t> information.</a:t>
            </a:r>
          </a:p>
          <a:p>
            <a:endParaRPr lang="en-GB" sz="1200"/>
          </a:p>
          <a:p>
            <a:endParaRPr lang="en-GB" sz="1200"/>
          </a:p>
          <a:p>
            <a:endParaRPr lang="en-GB" sz="1200"/>
          </a:p>
          <a:p>
            <a:endParaRPr lang="en-GB" sz="1200"/>
          </a:p>
          <a:p>
            <a:r>
              <a:rPr lang="en-GB" sz="1200" b="1">
                <a:solidFill>
                  <a:srgbClr val="984807"/>
                </a:solidFill>
              </a:rPr>
              <a:t>TradableProduct</a:t>
            </a:r>
            <a:r>
              <a:rPr lang="en-GB" sz="1200"/>
              <a:t> extends </a:t>
            </a:r>
            <a:r>
              <a:rPr lang="en-GB" sz="1200" b="1">
                <a:solidFill>
                  <a:srgbClr val="984807"/>
                </a:solidFill>
              </a:rPr>
              <a:t>NonTransferableProduct</a:t>
            </a:r>
            <a:r>
              <a:rPr lang="en-GB" sz="1200"/>
              <a:t>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03DF76C-8995-36EE-18D4-03A4859AB957}"/>
              </a:ext>
            </a:extLst>
          </p:cNvPr>
          <p:cNvSpPr/>
          <p:nvPr/>
        </p:nvSpPr>
        <p:spPr>
          <a:xfrm>
            <a:off x="8046469" y="5544530"/>
            <a:ext cx="1131437" cy="254921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63ACBAB-9E73-FA3D-F773-8A1989D8E9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77688" y="3836806"/>
            <a:ext cx="4465087" cy="225971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1C80F42-1BA6-1322-530E-4C837B3FF78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73529" y="5793648"/>
            <a:ext cx="2876239" cy="67154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59644B3-9BB9-855C-B135-4CC2784984C6}"/>
              </a:ext>
            </a:extLst>
          </p:cNvPr>
          <p:cNvSpPr/>
          <p:nvPr/>
        </p:nvSpPr>
        <p:spPr>
          <a:xfrm>
            <a:off x="2508647" y="3991816"/>
            <a:ext cx="1277468" cy="254921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513633F-AD83-A2BB-20A0-A0B64511DC6C}"/>
              </a:ext>
            </a:extLst>
          </p:cNvPr>
          <p:cNvSpPr/>
          <p:nvPr/>
        </p:nvSpPr>
        <p:spPr>
          <a:xfrm>
            <a:off x="1548813" y="5987335"/>
            <a:ext cx="1265079" cy="254921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B7B8AE5-0A31-2E23-B5D3-0FFB243AA4D3}"/>
              </a:ext>
            </a:extLst>
          </p:cNvPr>
          <p:cNvSpPr/>
          <p:nvPr/>
        </p:nvSpPr>
        <p:spPr>
          <a:xfrm>
            <a:off x="2508647" y="5170241"/>
            <a:ext cx="1277468" cy="254921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6A416C6A-B025-1921-3AF4-2B56FCB4D4C0}"/>
              </a:ext>
            </a:extLst>
          </p:cNvPr>
          <p:cNvSpPr txBox="1">
            <a:spLocks/>
          </p:cNvSpPr>
          <p:nvPr/>
        </p:nvSpPr>
        <p:spPr>
          <a:xfrm>
            <a:off x="326924" y="3812610"/>
            <a:ext cx="2181720" cy="2784513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176213" indent="-176213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3A4A6A"/>
                </a:solidFill>
                <a:latin typeface="+mn-lt"/>
                <a:ea typeface="+mn-ea"/>
                <a:cs typeface="+mn-cs"/>
              </a:defRPr>
            </a:lvl1pPr>
            <a:lvl2pPr marL="360363" indent="-1841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3A4A6A"/>
                </a:solidFill>
                <a:latin typeface="+mn-lt"/>
                <a:ea typeface="+mn-ea"/>
                <a:cs typeface="+mn-cs"/>
              </a:defRPr>
            </a:lvl2pPr>
            <a:lvl3pPr marL="536575" indent="-1762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3A4A6A"/>
                </a:solidFill>
                <a:latin typeface="+mn-lt"/>
                <a:ea typeface="+mn-ea"/>
                <a:cs typeface="+mn-cs"/>
              </a:defRPr>
            </a:lvl3pPr>
            <a:lvl4pPr marL="720725" indent="-1841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3A4A6A"/>
                </a:solidFill>
                <a:latin typeface="+mn-lt"/>
                <a:ea typeface="+mn-ea"/>
                <a:cs typeface="+mn-cs"/>
              </a:defRPr>
            </a:lvl4pPr>
            <a:lvl5pPr marL="896938" indent="-1762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3A4A6A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550"/>
              </a:spcBef>
              <a:buNone/>
            </a:pPr>
            <a:r>
              <a:rPr lang="en-GB" sz="1200"/>
              <a:t>A </a:t>
            </a:r>
            <a:r>
              <a:rPr lang="en-GB" sz="1200" b="1">
                <a:solidFill>
                  <a:srgbClr val="984807"/>
                </a:solidFill>
              </a:rPr>
              <a:t>Product</a:t>
            </a:r>
            <a:r>
              <a:rPr lang="en-GB" sz="1200"/>
              <a:t> is created by:</a:t>
            </a:r>
          </a:p>
          <a:p>
            <a:pPr>
              <a:spcBef>
                <a:spcPts val="550"/>
              </a:spcBef>
            </a:pPr>
            <a:r>
              <a:rPr lang="en-GB" sz="1200"/>
              <a:t>Negotiating the terms </a:t>
            </a:r>
            <a:br>
              <a:rPr lang="en-GB" sz="1200"/>
            </a:br>
            <a:r>
              <a:rPr lang="en-GB" sz="1200"/>
              <a:t>to create a </a:t>
            </a:r>
            <a:br>
              <a:rPr lang="en-GB" sz="1200"/>
            </a:br>
            <a:r>
              <a:rPr lang="en-GB" sz="1200" b="1">
                <a:solidFill>
                  <a:srgbClr val="984807"/>
                </a:solidFill>
              </a:rPr>
              <a:t>NonTransferable-Product.</a:t>
            </a:r>
            <a:endParaRPr lang="en-GB" sz="1200"/>
          </a:p>
          <a:p>
            <a:pPr marL="0" indent="0">
              <a:spcBef>
                <a:spcPts val="550"/>
              </a:spcBef>
              <a:buNone/>
            </a:pPr>
            <a:r>
              <a:rPr lang="en-GB" sz="1200" i="1"/>
              <a:t>or</a:t>
            </a:r>
          </a:p>
          <a:p>
            <a:pPr>
              <a:spcBef>
                <a:spcPts val="550"/>
              </a:spcBef>
            </a:pPr>
            <a:r>
              <a:rPr lang="en-GB" sz="1200"/>
              <a:t>Adding </a:t>
            </a:r>
            <a:r>
              <a:rPr lang="en-GB" sz="1200" b="1">
                <a:solidFill>
                  <a:srgbClr val="984807"/>
                </a:solidFill>
              </a:rPr>
              <a:t>EconomicTerms</a:t>
            </a:r>
            <a:r>
              <a:rPr lang="en-GB" sz="1200"/>
              <a:t> </a:t>
            </a:r>
            <a:br>
              <a:rPr lang="en-GB" sz="1200"/>
            </a:br>
            <a:r>
              <a:rPr lang="en-GB" sz="1200"/>
              <a:t>to an </a:t>
            </a:r>
            <a:r>
              <a:rPr lang="en-GB" sz="1200" b="1">
                <a:solidFill>
                  <a:srgbClr val="984807"/>
                </a:solidFill>
              </a:rPr>
              <a:t>Asset</a:t>
            </a:r>
            <a:r>
              <a:rPr lang="en-GB" sz="1200"/>
              <a:t> to create </a:t>
            </a:r>
            <a:br>
              <a:rPr lang="en-GB" sz="1200"/>
            </a:br>
            <a:r>
              <a:rPr lang="en-GB" sz="1200"/>
              <a:t>a </a:t>
            </a:r>
            <a:r>
              <a:rPr lang="en-GB" sz="1200" b="1">
                <a:solidFill>
                  <a:srgbClr val="984807"/>
                </a:solidFill>
              </a:rPr>
              <a:t>TransferableProduct.</a:t>
            </a:r>
          </a:p>
          <a:p>
            <a:pPr marL="0" indent="0">
              <a:spcBef>
                <a:spcPts val="550"/>
              </a:spcBef>
              <a:buNone/>
            </a:pPr>
            <a:r>
              <a:rPr lang="en-GB" sz="1200" i="1"/>
              <a:t>and</a:t>
            </a:r>
          </a:p>
          <a:p>
            <a:pPr>
              <a:spcBef>
                <a:spcPts val="550"/>
              </a:spcBef>
            </a:pPr>
            <a:r>
              <a:rPr lang="en-GB" sz="1200"/>
              <a:t>Optionally, adding legal </a:t>
            </a:r>
            <a:br>
              <a:rPr lang="en-GB" sz="1200"/>
            </a:br>
            <a:r>
              <a:rPr lang="en-GB" sz="1200"/>
              <a:t>terms by </a:t>
            </a:r>
            <a:br>
              <a:rPr lang="en-GB" sz="1200"/>
            </a:br>
            <a:r>
              <a:rPr lang="en-GB" sz="1200"/>
              <a:t>extending </a:t>
            </a:r>
            <a:br>
              <a:rPr lang="en-GB" sz="1200"/>
            </a:br>
            <a:r>
              <a:rPr lang="en-GB" sz="1200" b="1">
                <a:solidFill>
                  <a:srgbClr val="984807"/>
                </a:solidFill>
              </a:rPr>
              <a:t>Product</a:t>
            </a:r>
            <a:r>
              <a:rPr lang="en-GB" sz="1200"/>
              <a:t> to </a:t>
            </a:r>
            <a:br>
              <a:rPr lang="en-GB" sz="1200"/>
            </a:br>
            <a:r>
              <a:rPr lang="en-GB" sz="1200"/>
              <a:t>create a </a:t>
            </a:r>
            <a:r>
              <a:rPr lang="en-GB" sz="1200" b="1">
                <a:solidFill>
                  <a:srgbClr val="984807"/>
                </a:solidFill>
              </a:rPr>
              <a:t>ContractProduct.</a:t>
            </a:r>
          </a:p>
        </p:txBody>
      </p:sp>
    </p:spTree>
    <p:extLst>
      <p:ext uri="{BB962C8B-B14F-4D97-AF65-F5344CB8AC3E}">
        <p14:creationId xmlns:p14="http://schemas.microsoft.com/office/powerpoint/2010/main" val="12518663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DCDAC1-633F-8828-091E-8CA4E93F6B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One Step Further?  Refining Assets with the concept of “issuer”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6BB030F-2419-6DAC-7826-BC4B8C1F8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89438-0CE8-CD40-AC3D-D8BB5199B61A}" type="slidenum">
              <a:rPr lang="en-US" smtClean="0"/>
              <a:t>4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E738D6E-9433-7989-50F7-ED2B132D758A}"/>
              </a:ext>
            </a:extLst>
          </p:cNvPr>
          <p:cNvSpPr/>
          <p:nvPr/>
        </p:nvSpPr>
        <p:spPr>
          <a:xfrm>
            <a:off x="316195" y="779824"/>
            <a:ext cx="3808416" cy="2234592"/>
          </a:xfrm>
          <a:prstGeom prst="rect">
            <a:avLst/>
          </a:prstGeom>
          <a:solidFill>
            <a:srgbClr val="F6F6F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B9FDCB0-D2C1-F489-6BD1-3A8B9B4725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3972" y="779823"/>
            <a:ext cx="2550639" cy="219007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D91FF8C-DB58-FDC0-E721-8C16A863CA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195" y="3529355"/>
            <a:ext cx="7650186" cy="2993277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DC507B3-48EA-F566-00CE-4133B48F45EC}"/>
              </a:ext>
            </a:extLst>
          </p:cNvPr>
          <p:cNvSpPr txBox="1">
            <a:spLocks/>
          </p:cNvSpPr>
          <p:nvPr/>
        </p:nvSpPr>
        <p:spPr>
          <a:xfrm>
            <a:off x="316196" y="779823"/>
            <a:ext cx="2734654" cy="1604454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176213" indent="-176213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3A4A6A"/>
                </a:solidFill>
                <a:latin typeface="+mn-lt"/>
                <a:ea typeface="+mn-ea"/>
                <a:cs typeface="+mn-cs"/>
              </a:defRPr>
            </a:lvl1pPr>
            <a:lvl2pPr marL="360363" indent="-1841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3A4A6A"/>
                </a:solidFill>
                <a:latin typeface="+mn-lt"/>
                <a:ea typeface="+mn-ea"/>
                <a:cs typeface="+mn-cs"/>
              </a:defRPr>
            </a:lvl2pPr>
            <a:lvl3pPr marL="536575" indent="-1762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3A4A6A"/>
                </a:solidFill>
                <a:latin typeface="+mn-lt"/>
                <a:ea typeface="+mn-ea"/>
                <a:cs typeface="+mn-cs"/>
              </a:defRPr>
            </a:lvl3pPr>
            <a:lvl4pPr marL="720725" indent="-1841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3A4A6A"/>
                </a:solidFill>
                <a:latin typeface="+mn-lt"/>
                <a:ea typeface="+mn-ea"/>
                <a:cs typeface="+mn-cs"/>
              </a:defRPr>
            </a:lvl4pPr>
            <a:lvl5pPr marL="896938" indent="-1762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3A4A6A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/>
              <a:t>Proposed model for </a:t>
            </a:r>
            <a:r>
              <a:rPr lang="en-GB" sz="1200" b="1">
                <a:solidFill>
                  <a:srgbClr val="984807"/>
                </a:solidFill>
              </a:rPr>
              <a:t>Asset</a:t>
            </a:r>
          </a:p>
          <a:p>
            <a:pPr lvl="1"/>
            <a:r>
              <a:rPr lang="en-GB" sz="1200"/>
              <a:t>Something that can be </a:t>
            </a:r>
            <a:r>
              <a:rPr lang="en-GB" sz="1200" b="1">
                <a:solidFill>
                  <a:srgbClr val="984807"/>
                </a:solidFill>
              </a:rPr>
              <a:t>Transfer</a:t>
            </a:r>
            <a:r>
              <a:rPr lang="en-GB" sz="1200"/>
              <a:t>red.</a:t>
            </a:r>
          </a:p>
          <a:p>
            <a:pPr lvl="1"/>
            <a:r>
              <a:rPr lang="en-GB" sz="1200"/>
              <a:t>A Root data type</a:t>
            </a:r>
          </a:p>
          <a:p>
            <a:pPr lvl="1"/>
            <a:endParaRPr lang="en-GB" sz="1200"/>
          </a:p>
          <a:p>
            <a:pPr lvl="1"/>
            <a:endParaRPr lang="en-GB" sz="1200"/>
          </a:p>
          <a:p>
            <a:endParaRPr lang="en-GB" sz="120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70B01947-38BC-7E77-85D9-E988E81F1619}"/>
              </a:ext>
            </a:extLst>
          </p:cNvPr>
          <p:cNvSpPr txBox="1">
            <a:spLocks/>
          </p:cNvSpPr>
          <p:nvPr/>
        </p:nvSpPr>
        <p:spPr>
          <a:xfrm>
            <a:off x="4334529" y="779823"/>
            <a:ext cx="7296297" cy="2330846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3A4A6A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3A4A6A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3A4A6A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rgbClr val="3A4A6A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rgbClr val="3A4A6A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The proposed model for </a:t>
            </a:r>
            <a:r>
              <a:rPr lang="en-GB" b="1">
                <a:solidFill>
                  <a:srgbClr val="984807"/>
                </a:solidFill>
              </a:rPr>
              <a:t>Asset</a:t>
            </a:r>
            <a:r>
              <a:rPr lang="en-GB"/>
              <a:t> keeps most of the existing attributes.</a:t>
            </a:r>
          </a:p>
          <a:p>
            <a:r>
              <a:rPr lang="en-GB"/>
              <a:t>This means that it replicates some of the existing issues, that is:</a:t>
            </a:r>
          </a:p>
          <a:p>
            <a:pPr lvl="1"/>
            <a:r>
              <a:rPr lang="en-GB" sz="1600" b="1">
                <a:solidFill>
                  <a:srgbClr val="984807"/>
                </a:solidFill>
              </a:rPr>
              <a:t>Security</a:t>
            </a:r>
            <a:r>
              <a:rPr lang="en-GB" sz="1600"/>
              <a:t> which is more of a regulatory concept (ie SEC v CFTC) than an organised, composable modelling of financial products.</a:t>
            </a:r>
          </a:p>
          <a:p>
            <a:pPr lvl="1"/>
            <a:r>
              <a:rPr lang="en-GB" sz="1600"/>
              <a:t>Confusion around the different methods to subdivide assets, eg through Data Types, Enums and Product Qualification (plus further methods in DRR).</a:t>
            </a:r>
          </a:p>
          <a:p>
            <a:r>
              <a:rPr lang="en-GB" i="1"/>
              <a:t>Given the impact of the changes that are already proposed, is now the right time to also clean up this remaining anomaly and create a more appropriate asset model?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4F114DC-414A-8A27-BF97-D77BC71EA4DB}"/>
              </a:ext>
            </a:extLst>
          </p:cNvPr>
          <p:cNvSpPr/>
          <p:nvPr/>
        </p:nvSpPr>
        <p:spPr>
          <a:xfrm>
            <a:off x="2220403" y="4222793"/>
            <a:ext cx="1129548" cy="254921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298272B-5B87-9601-DBDD-1A3444ECD573}"/>
              </a:ext>
            </a:extLst>
          </p:cNvPr>
          <p:cNvSpPr/>
          <p:nvPr/>
        </p:nvSpPr>
        <p:spPr>
          <a:xfrm>
            <a:off x="2220403" y="5614333"/>
            <a:ext cx="1129548" cy="254921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D0B9315E-5112-07C9-1BB6-85EFF5534F36}"/>
              </a:ext>
            </a:extLst>
          </p:cNvPr>
          <p:cNvSpPr txBox="1">
            <a:spLocks/>
          </p:cNvSpPr>
          <p:nvPr/>
        </p:nvSpPr>
        <p:spPr>
          <a:xfrm>
            <a:off x="8084321" y="3110669"/>
            <a:ext cx="3555685" cy="3603572"/>
          </a:xfrm>
          <a:prstGeom prst="rect">
            <a:avLst/>
          </a:prstGeom>
          <a:solidFill>
            <a:schemeClr val="bg1"/>
          </a:solidFill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3A4A6A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3A4A6A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3A4A6A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rgbClr val="3A4A6A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rgbClr val="3A4A6A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b="1"/>
              <a:t>Additional Proposal</a:t>
            </a:r>
          </a:p>
          <a:p>
            <a:r>
              <a:rPr lang="en-GB"/>
              <a:t>Replace </a:t>
            </a:r>
            <a:r>
              <a:rPr lang="en-GB" b="1">
                <a:solidFill>
                  <a:srgbClr val="984807"/>
                </a:solidFill>
              </a:rPr>
              <a:t>Loan</a:t>
            </a:r>
            <a:r>
              <a:rPr lang="en-GB"/>
              <a:t> and </a:t>
            </a:r>
            <a:r>
              <a:rPr lang="en-GB" b="1">
                <a:solidFill>
                  <a:srgbClr val="984807"/>
                </a:solidFill>
              </a:rPr>
              <a:t>Security</a:t>
            </a:r>
            <a:r>
              <a:rPr lang="en-GB"/>
              <a:t> with</a:t>
            </a:r>
            <a:endParaRPr lang="en-GB">
              <a:ea typeface="Calibri"/>
              <a:cs typeface="Calibri"/>
            </a:endParaRPr>
          </a:p>
          <a:p>
            <a:pPr lvl="1"/>
            <a:r>
              <a:rPr lang="en-GB" sz="1600" b="1">
                <a:solidFill>
                  <a:srgbClr val="984807"/>
                </a:solidFill>
              </a:rPr>
              <a:t>Instrument</a:t>
            </a:r>
            <a:r>
              <a:rPr lang="en-GB" sz="1600"/>
              <a:t> which represents an </a:t>
            </a:r>
            <a:r>
              <a:rPr lang="en-GB" sz="1600" b="1">
                <a:solidFill>
                  <a:srgbClr val="984807"/>
                </a:solidFill>
              </a:rPr>
              <a:t>Asset</a:t>
            </a:r>
            <a:r>
              <a:rPr lang="en-GB" sz="1600"/>
              <a:t> that is </a:t>
            </a:r>
            <a:r>
              <a:rPr lang="en-GB" sz="1600" i="1"/>
              <a:t>issued</a:t>
            </a:r>
            <a:r>
              <a:rPr lang="en-GB" sz="1600"/>
              <a:t> by an </a:t>
            </a:r>
            <a:r>
              <a:rPr lang="en-GB" sz="1600" i="1"/>
              <a:t>issuer</a:t>
            </a:r>
            <a:r>
              <a:rPr lang="en-GB" sz="1600"/>
              <a:t>.</a:t>
            </a:r>
            <a:endParaRPr lang="en-GB" sz="1600">
              <a:ea typeface="Calibri"/>
              <a:cs typeface="Calibri"/>
            </a:endParaRPr>
          </a:p>
          <a:p>
            <a:pPr lvl="1"/>
            <a:r>
              <a:rPr lang="en-GB" sz="1600" b="1">
                <a:solidFill>
                  <a:srgbClr val="984807"/>
                </a:solidFill>
              </a:rPr>
              <a:t>Derivative</a:t>
            </a:r>
            <a:r>
              <a:rPr lang="en-GB" sz="1600"/>
              <a:t> which can be </a:t>
            </a:r>
            <a:r>
              <a:rPr lang="en-GB" sz="1600" i="1"/>
              <a:t>listed</a:t>
            </a:r>
            <a:r>
              <a:rPr lang="en-GB" sz="1600"/>
              <a:t> (and in practical terms, if transferable, will always be so).</a:t>
            </a:r>
            <a:endParaRPr lang="en-GB" sz="1600">
              <a:ea typeface="Calibri"/>
              <a:cs typeface="Calibri"/>
            </a:endParaRPr>
          </a:p>
          <a:p>
            <a:r>
              <a:rPr lang="en-GB"/>
              <a:t>A new, clean Enum hierarchy can differentiate sub-types.</a:t>
            </a:r>
            <a:endParaRPr lang="en-GB">
              <a:ea typeface="Calibri"/>
              <a:cs typeface="Calibri"/>
            </a:endParaRPr>
          </a:p>
          <a:p>
            <a:r>
              <a:rPr lang="en-GB"/>
              <a:t>Implementation details – and naming of types/attributes – for discussion.</a:t>
            </a:r>
            <a:endParaRPr lang="en-GB">
              <a:ea typeface="Calibri"/>
              <a:cs typeface="Calibri"/>
            </a:endParaRPr>
          </a:p>
          <a:p>
            <a:r>
              <a:rPr lang="en-GB" b="1" i="1">
                <a:ea typeface="Calibri"/>
                <a:cs typeface="Calibri"/>
              </a:rPr>
              <a:t>The remainder of this deck does NOT include this further refinement.</a:t>
            </a:r>
          </a:p>
        </p:txBody>
      </p:sp>
    </p:spTree>
    <p:extLst>
      <p:ext uri="{BB962C8B-B14F-4D97-AF65-F5344CB8AC3E}">
        <p14:creationId xmlns:p14="http://schemas.microsoft.com/office/powerpoint/2010/main" val="15053764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1F0DFBF-39A6-EBEF-168B-FF7F660A05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18053" y="1096007"/>
            <a:ext cx="2710391" cy="310848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3376825-E717-60EB-C242-83A54E07C7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Target Model: Composition of Assets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5E20C9C-C654-C12B-FADD-8A528565B2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89438-0CE8-CD40-AC3D-D8BB5199B61A}" type="slidenum">
              <a:rPr lang="en-US" smtClean="0"/>
              <a:t>5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39BE58F-1691-7248-A803-D7EC6A00E3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9102" y="1167779"/>
            <a:ext cx="2704776" cy="3334771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B08D542-9490-92D5-43AA-9756DA6E65E3}"/>
              </a:ext>
            </a:extLst>
          </p:cNvPr>
          <p:cNvSpPr txBox="1">
            <a:spLocks/>
          </p:cNvSpPr>
          <p:nvPr/>
        </p:nvSpPr>
        <p:spPr>
          <a:xfrm>
            <a:off x="4557758" y="1435473"/>
            <a:ext cx="1538242" cy="1424993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176213" indent="-176213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3A4A6A"/>
                </a:solidFill>
                <a:latin typeface="+mn-lt"/>
                <a:ea typeface="+mn-ea"/>
                <a:cs typeface="+mn-cs"/>
              </a:defRPr>
            </a:lvl1pPr>
            <a:lvl2pPr marL="360363" indent="-1841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3A4A6A"/>
                </a:solidFill>
                <a:latin typeface="+mn-lt"/>
                <a:ea typeface="+mn-ea"/>
                <a:cs typeface="+mn-cs"/>
              </a:defRPr>
            </a:lvl2pPr>
            <a:lvl3pPr marL="536575" indent="-1762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3A4A6A"/>
                </a:solidFill>
                <a:latin typeface="+mn-lt"/>
                <a:ea typeface="+mn-ea"/>
                <a:cs typeface="+mn-cs"/>
              </a:defRPr>
            </a:lvl3pPr>
            <a:lvl4pPr marL="720725" indent="-1841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3A4A6A"/>
                </a:solidFill>
                <a:latin typeface="+mn-lt"/>
                <a:ea typeface="+mn-ea"/>
                <a:cs typeface="+mn-cs"/>
              </a:defRPr>
            </a:lvl4pPr>
            <a:lvl5pPr marL="896938" indent="-1762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3A4A6A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/>
              <a:t>A simple listed equity, ie a corporate stock.</a:t>
            </a:r>
          </a:p>
          <a:p>
            <a:r>
              <a:rPr lang="en-GB" sz="1200"/>
              <a:t>Very lightweight type with just type and identification information.</a:t>
            </a:r>
          </a:p>
          <a:p>
            <a:endParaRPr lang="en-GB" sz="120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2F1F438-25A3-79CE-6614-12DD1C3083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2399" y="2934366"/>
            <a:ext cx="2679576" cy="1041591"/>
          </a:xfrm>
          <a:prstGeom prst="rect">
            <a:avLst/>
          </a:prstGeom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48A616FD-6B52-E137-E6C0-94D08E3AAA49}"/>
              </a:ext>
            </a:extLst>
          </p:cNvPr>
          <p:cNvSpPr txBox="1">
            <a:spLocks/>
          </p:cNvSpPr>
          <p:nvPr/>
        </p:nvSpPr>
        <p:spPr>
          <a:xfrm>
            <a:off x="636554" y="1506132"/>
            <a:ext cx="2911267" cy="1023341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176213" indent="-176213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3A4A6A"/>
                </a:solidFill>
                <a:latin typeface="+mn-lt"/>
                <a:ea typeface="+mn-ea"/>
                <a:cs typeface="+mn-cs"/>
              </a:defRPr>
            </a:lvl1pPr>
            <a:lvl2pPr marL="360363" indent="-1841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3A4A6A"/>
                </a:solidFill>
                <a:latin typeface="+mn-lt"/>
                <a:ea typeface="+mn-ea"/>
                <a:cs typeface="+mn-cs"/>
              </a:defRPr>
            </a:lvl2pPr>
            <a:lvl3pPr marL="536575" indent="-1762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3A4A6A"/>
                </a:solidFill>
                <a:latin typeface="+mn-lt"/>
                <a:ea typeface="+mn-ea"/>
                <a:cs typeface="+mn-cs"/>
              </a:defRPr>
            </a:lvl3pPr>
            <a:lvl4pPr marL="720725" indent="-1841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3A4A6A"/>
                </a:solidFill>
                <a:latin typeface="+mn-lt"/>
                <a:ea typeface="+mn-ea"/>
                <a:cs typeface="+mn-cs"/>
              </a:defRPr>
            </a:lvl4pPr>
            <a:lvl5pPr marL="896938" indent="-1762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3A4A6A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/>
              <a:t>The simplist asset: “cash”.</a:t>
            </a:r>
          </a:p>
          <a:p>
            <a:r>
              <a:rPr lang="en-GB" sz="1200"/>
              <a:t>Currency is the only attribute; there is no type or identifier.</a:t>
            </a:r>
          </a:p>
          <a:p>
            <a:r>
              <a:rPr lang="en-GB" sz="1200"/>
              <a:t>The asset only represents the “what”, not the quantity or value..</a:t>
            </a:r>
          </a:p>
          <a:p>
            <a:endParaRPr lang="en-GB" sz="120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F0A0CA9E-6F2A-A97A-7FBA-EB09D2AD00E2}"/>
              </a:ext>
            </a:extLst>
          </p:cNvPr>
          <p:cNvSpPr txBox="1">
            <a:spLocks/>
          </p:cNvSpPr>
          <p:nvPr/>
        </p:nvSpPr>
        <p:spPr>
          <a:xfrm>
            <a:off x="8266849" y="1230594"/>
            <a:ext cx="1538242" cy="1815882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176213" indent="-176213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3A4A6A"/>
                </a:solidFill>
                <a:latin typeface="+mn-lt"/>
                <a:ea typeface="+mn-ea"/>
                <a:cs typeface="+mn-cs"/>
              </a:defRPr>
            </a:lvl1pPr>
            <a:lvl2pPr marL="360363" indent="-1841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3A4A6A"/>
                </a:solidFill>
                <a:latin typeface="+mn-lt"/>
                <a:ea typeface="+mn-ea"/>
                <a:cs typeface="+mn-cs"/>
              </a:defRPr>
            </a:lvl2pPr>
            <a:lvl3pPr marL="536575" indent="-1762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3A4A6A"/>
                </a:solidFill>
                <a:latin typeface="+mn-lt"/>
                <a:ea typeface="+mn-ea"/>
                <a:cs typeface="+mn-cs"/>
              </a:defRPr>
            </a:lvl3pPr>
            <a:lvl4pPr marL="720725" indent="-1841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3A4A6A"/>
                </a:solidFill>
                <a:latin typeface="+mn-lt"/>
                <a:ea typeface="+mn-ea"/>
                <a:cs typeface="+mn-cs"/>
              </a:defRPr>
            </a:lvl4pPr>
            <a:lvl5pPr marL="896938" indent="-1762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3A4A6A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/>
              <a:t>A simple basket, ie a collection of assets.</a:t>
            </a:r>
          </a:p>
          <a:p>
            <a:r>
              <a:rPr lang="en-GB" sz="1200"/>
              <a:t>Each member of the basket can optionally have a weighting.</a:t>
            </a:r>
          </a:p>
          <a:p>
            <a:r>
              <a:rPr lang="en-GB" sz="1200"/>
              <a:t>A basket has an identifier.</a:t>
            </a:r>
          </a:p>
          <a:p>
            <a:endParaRPr lang="en-GB" sz="120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E275CBD-6996-A46D-DBB6-DA6D8C7C4CA1}"/>
              </a:ext>
            </a:extLst>
          </p:cNvPr>
          <p:cNvSpPr txBox="1"/>
          <p:nvPr/>
        </p:nvSpPr>
        <p:spPr>
          <a:xfrm>
            <a:off x="8372528" y="4317884"/>
            <a:ext cx="335616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" b="0">
                <a:solidFill>
                  <a:srgbClr val="CC1598"/>
                </a:solidFill>
                <a:effectLst/>
                <a:latin typeface="Lucida Console" panose="020B0609040504020204" pitchFamily="49" charset="0"/>
              </a:rPr>
              <a:t>type</a:t>
            </a:r>
            <a:r>
              <a:rPr lang="en-US" sz="900" b="0">
                <a:solidFill>
                  <a:srgbClr val="0D0D0D"/>
                </a:solidFill>
                <a:effectLst/>
                <a:latin typeface="Lucida Console" panose="020B0609040504020204" pitchFamily="49" charset="0"/>
              </a:rPr>
              <a:t> Basket </a:t>
            </a:r>
            <a:r>
              <a:rPr lang="en-US" sz="900" b="0">
                <a:solidFill>
                  <a:srgbClr val="CC1598"/>
                </a:solidFill>
                <a:effectLst/>
                <a:latin typeface="Lucida Console" panose="020B0609040504020204" pitchFamily="49" charset="0"/>
              </a:rPr>
              <a:t>extends</a:t>
            </a:r>
            <a:r>
              <a:rPr lang="en-US" sz="900" b="0">
                <a:solidFill>
                  <a:srgbClr val="0D0D0D"/>
                </a:solidFill>
                <a:effectLst/>
                <a:latin typeface="Lucida Console" panose="020B0609040504020204" pitchFamily="49" charset="0"/>
              </a:rPr>
              <a:t> ProductBase: </a:t>
            </a:r>
          </a:p>
          <a:p>
            <a:r>
              <a:rPr lang="en-US" sz="900" b="0">
                <a:solidFill>
                  <a:srgbClr val="0D0D0D"/>
                </a:solidFill>
                <a:effectLst/>
                <a:latin typeface="Lucida Console" panose="020B0609040504020204" pitchFamily="49" charset="0"/>
              </a:rPr>
              <a:t>    </a:t>
            </a:r>
            <a:r>
              <a:rPr lang="en-US" sz="900">
                <a:solidFill>
                  <a:srgbClr val="0D0D0D"/>
                </a:solidFill>
                <a:effectLst/>
                <a:latin typeface="Lucida Console" panose="020B0609040504020204" pitchFamily="49" charset="0"/>
              </a:rPr>
              <a:t>basketConstituent</a:t>
            </a:r>
            <a:r>
              <a:rPr lang="en-US" sz="900" b="0">
                <a:solidFill>
                  <a:srgbClr val="0D0D0D"/>
                </a:solidFill>
                <a:effectLst/>
                <a:latin typeface="Lucida Console" panose="020B0609040504020204" pitchFamily="49" charset="0"/>
              </a:rPr>
              <a:t> BasketConstituent (</a:t>
            </a:r>
            <a:r>
              <a:rPr lang="en-US" sz="900" b="0">
                <a:solidFill>
                  <a:srgbClr val="CC1598"/>
                </a:solidFill>
                <a:effectLst/>
                <a:latin typeface="Lucida Console" panose="020B0609040504020204" pitchFamily="49" charset="0"/>
              </a:rPr>
              <a:t>1</a:t>
            </a:r>
            <a:r>
              <a:rPr lang="en-US" sz="900" b="0">
                <a:solidFill>
                  <a:srgbClr val="0D0D0D"/>
                </a:solidFill>
                <a:effectLst/>
                <a:latin typeface="Lucida Console" panose="020B0609040504020204" pitchFamily="49" charset="0"/>
              </a:rPr>
              <a:t>..</a:t>
            </a:r>
            <a:r>
              <a:rPr lang="en-US" sz="900" b="0">
                <a:solidFill>
                  <a:srgbClr val="CC1598"/>
                </a:solidFill>
                <a:effectLst/>
                <a:latin typeface="Lucida Console" panose="020B0609040504020204" pitchFamily="49" charset="0"/>
              </a:rPr>
              <a:t>*</a:t>
            </a:r>
            <a:r>
              <a:rPr lang="en-US" sz="900" b="0">
                <a:solidFill>
                  <a:srgbClr val="0D0D0D"/>
                </a:solidFill>
                <a:effectLst/>
                <a:latin typeface="Lucida Console" panose="020B0609040504020204" pitchFamily="49" charset="0"/>
              </a:rPr>
              <a:t>)</a:t>
            </a:r>
          </a:p>
          <a:p>
            <a:endParaRPr lang="en-US" sz="900">
              <a:solidFill>
                <a:srgbClr val="0D0D0D"/>
              </a:solidFill>
              <a:latin typeface="Lucida Console" panose="020B0609040504020204" pitchFamily="49" charset="0"/>
            </a:endParaRPr>
          </a:p>
          <a:p>
            <a:r>
              <a:rPr lang="en-US" sz="900" b="0">
                <a:solidFill>
                  <a:srgbClr val="CC1598"/>
                </a:solidFill>
                <a:effectLst/>
                <a:latin typeface="Lucida Console" panose="020B0609040504020204" pitchFamily="49" charset="0"/>
              </a:rPr>
              <a:t>type</a:t>
            </a:r>
            <a:r>
              <a:rPr lang="en-US" sz="900" b="0">
                <a:solidFill>
                  <a:srgbClr val="0D0D0D"/>
                </a:solidFill>
                <a:effectLst/>
                <a:latin typeface="Lucida Console" panose="020B0609040504020204" pitchFamily="49" charset="0"/>
              </a:rPr>
              <a:t> BasketConstituent: </a:t>
            </a:r>
          </a:p>
          <a:p>
            <a:r>
              <a:rPr lang="en-US" sz="900" b="0">
                <a:solidFill>
                  <a:srgbClr val="0D0D0D"/>
                </a:solidFill>
                <a:effectLst/>
                <a:latin typeface="Lucida Console" panose="020B0609040504020204" pitchFamily="49" charset="0"/>
              </a:rPr>
              <a:t>    asset Asset (</a:t>
            </a:r>
            <a:r>
              <a:rPr lang="en-US" sz="900" b="0">
                <a:solidFill>
                  <a:srgbClr val="CC1598"/>
                </a:solidFill>
                <a:effectLst/>
                <a:latin typeface="Lucida Console" panose="020B0609040504020204" pitchFamily="49" charset="0"/>
              </a:rPr>
              <a:t>1</a:t>
            </a:r>
            <a:r>
              <a:rPr lang="en-US" sz="900" b="0">
                <a:solidFill>
                  <a:srgbClr val="0D0D0D"/>
                </a:solidFill>
                <a:effectLst/>
                <a:latin typeface="Lucida Console" panose="020B0609040504020204" pitchFamily="49" charset="0"/>
              </a:rPr>
              <a:t>..</a:t>
            </a:r>
            <a:r>
              <a:rPr lang="en-US" sz="900">
                <a:solidFill>
                  <a:srgbClr val="CC1598"/>
                </a:solidFill>
                <a:latin typeface="Lucida Console" panose="020B0609040504020204" pitchFamily="49" charset="0"/>
              </a:rPr>
              <a:t>1</a:t>
            </a:r>
            <a:r>
              <a:rPr lang="en-US" sz="900" b="0">
                <a:solidFill>
                  <a:srgbClr val="0D0D0D"/>
                </a:solidFill>
                <a:effectLst/>
                <a:latin typeface="Lucida Console" panose="020B0609040504020204" pitchFamily="49" charset="0"/>
              </a:rPr>
              <a:t>)</a:t>
            </a:r>
          </a:p>
          <a:p>
            <a:r>
              <a:rPr lang="en-US" sz="900" b="0">
                <a:solidFill>
                  <a:srgbClr val="0D0D0D"/>
                </a:solidFill>
                <a:effectLst/>
                <a:latin typeface="Lucida Console" panose="020B0609040504020204" pitchFamily="49" charset="0"/>
              </a:rPr>
              <a:t>    weight number (</a:t>
            </a:r>
            <a:r>
              <a:rPr lang="en-US" sz="900">
                <a:solidFill>
                  <a:srgbClr val="CC1598"/>
                </a:solidFill>
                <a:latin typeface="Lucida Console" panose="020B0609040504020204" pitchFamily="49" charset="0"/>
              </a:rPr>
              <a:t>0</a:t>
            </a:r>
            <a:r>
              <a:rPr lang="en-US" sz="900" b="0">
                <a:solidFill>
                  <a:srgbClr val="0D0D0D"/>
                </a:solidFill>
                <a:effectLst/>
                <a:latin typeface="Lucida Console" panose="020B0609040504020204" pitchFamily="49" charset="0"/>
              </a:rPr>
              <a:t>..</a:t>
            </a:r>
            <a:r>
              <a:rPr lang="en-US" sz="900">
                <a:solidFill>
                  <a:srgbClr val="CC1598"/>
                </a:solidFill>
                <a:latin typeface="Lucida Console" panose="020B0609040504020204" pitchFamily="49" charset="0"/>
              </a:rPr>
              <a:t>1</a:t>
            </a:r>
            <a:r>
              <a:rPr lang="en-US" sz="900" b="0">
                <a:solidFill>
                  <a:srgbClr val="0D0D0D"/>
                </a:solidFill>
                <a:effectLst/>
                <a:latin typeface="Lucida Console" panose="020B0609040504020204" pitchFamily="49" charset="0"/>
              </a:rPr>
              <a:t>)</a:t>
            </a:r>
          </a:p>
          <a:p>
            <a:endParaRPr lang="en-US" sz="900" b="0">
              <a:solidFill>
                <a:srgbClr val="0D0D0D"/>
              </a:solidFill>
              <a:effectLst/>
              <a:latin typeface="Lucida Console" panose="020B0609040504020204" pitchFamily="49" charset="0"/>
            </a:endParaRPr>
          </a:p>
          <a:p>
            <a:endParaRPr lang="en-US" sz="900" b="0">
              <a:solidFill>
                <a:srgbClr val="0D0D0D"/>
              </a:solidFill>
              <a:effectLst/>
              <a:latin typeface="Lucida Console" panose="020B0609040504020204" pitchFamily="49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E8E749D-998B-E621-74EA-42EDB548F4D2}"/>
              </a:ext>
            </a:extLst>
          </p:cNvPr>
          <p:cNvSpPr txBox="1"/>
          <p:nvPr/>
        </p:nvSpPr>
        <p:spPr>
          <a:xfrm>
            <a:off x="748459" y="4328528"/>
            <a:ext cx="303889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" b="0">
                <a:solidFill>
                  <a:srgbClr val="CC1598"/>
                </a:solidFill>
                <a:effectLst/>
                <a:latin typeface="Lucida Console" panose="020B0609040504020204" pitchFamily="49" charset="0"/>
              </a:rPr>
              <a:t>type</a:t>
            </a:r>
            <a:r>
              <a:rPr lang="en-US" sz="900" b="0">
                <a:solidFill>
                  <a:srgbClr val="0D0D0D"/>
                </a:solidFill>
                <a:effectLst/>
                <a:latin typeface="Lucida Console" panose="020B0609040504020204" pitchFamily="49" charset="0"/>
              </a:rPr>
              <a:t> Cash: </a:t>
            </a:r>
          </a:p>
          <a:p>
            <a:r>
              <a:rPr lang="en-US" sz="900" b="0">
                <a:solidFill>
                  <a:srgbClr val="0D0D0D"/>
                </a:solidFill>
                <a:effectLst/>
                <a:latin typeface="Lucida Console" panose="020B0609040504020204" pitchFamily="49" charset="0"/>
              </a:rPr>
              <a:t>    currency CurrencyCodeEnum (</a:t>
            </a:r>
            <a:r>
              <a:rPr lang="en-US" sz="900" b="0">
                <a:solidFill>
                  <a:srgbClr val="CC1598"/>
                </a:solidFill>
                <a:effectLst/>
                <a:latin typeface="Lucida Console" panose="020B0609040504020204" pitchFamily="49" charset="0"/>
              </a:rPr>
              <a:t>1</a:t>
            </a:r>
            <a:r>
              <a:rPr lang="en-US" sz="900" b="0">
                <a:solidFill>
                  <a:srgbClr val="0D0D0D"/>
                </a:solidFill>
                <a:effectLst/>
                <a:latin typeface="Lucida Console" panose="020B0609040504020204" pitchFamily="49" charset="0"/>
              </a:rPr>
              <a:t>..</a:t>
            </a:r>
            <a:r>
              <a:rPr lang="en-US" sz="900" b="0">
                <a:solidFill>
                  <a:srgbClr val="CC1598"/>
                </a:solidFill>
                <a:effectLst/>
                <a:latin typeface="Lucida Console" panose="020B0609040504020204" pitchFamily="49" charset="0"/>
              </a:rPr>
              <a:t>1</a:t>
            </a:r>
            <a:r>
              <a:rPr lang="en-US" sz="900" b="0">
                <a:solidFill>
                  <a:srgbClr val="0D0D0D"/>
                </a:solidFill>
                <a:effectLst/>
                <a:latin typeface="Lucida Console" panose="020B0609040504020204" pitchFamily="49" charset="0"/>
              </a:rPr>
              <a:t>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75F953F-2956-B855-5EF0-CD01C8D21E86}"/>
              </a:ext>
            </a:extLst>
          </p:cNvPr>
          <p:cNvSpPr txBox="1"/>
          <p:nvPr/>
        </p:nvSpPr>
        <p:spPr>
          <a:xfrm>
            <a:off x="4585955" y="4641761"/>
            <a:ext cx="3038899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" b="0">
                <a:solidFill>
                  <a:srgbClr val="CC1598"/>
                </a:solidFill>
                <a:effectLst/>
                <a:latin typeface="Lucida Console" panose="020B0609040504020204" pitchFamily="49" charset="0"/>
              </a:rPr>
              <a:t>type</a:t>
            </a:r>
            <a:r>
              <a:rPr lang="en-US" sz="900" b="0">
                <a:solidFill>
                  <a:srgbClr val="0D0D0D"/>
                </a:solidFill>
                <a:effectLst/>
                <a:latin typeface="Lucida Console" panose="020B0609040504020204" pitchFamily="49" charset="0"/>
              </a:rPr>
              <a:t> Security </a:t>
            </a:r>
            <a:r>
              <a:rPr lang="en-US" sz="900" b="0">
                <a:solidFill>
                  <a:srgbClr val="CC1598"/>
                </a:solidFill>
                <a:effectLst/>
                <a:latin typeface="Lucida Console" panose="020B0609040504020204" pitchFamily="49" charset="0"/>
              </a:rPr>
              <a:t>extends </a:t>
            </a:r>
            <a:r>
              <a:rPr lang="en-US" sz="900" b="0">
                <a:solidFill>
                  <a:srgbClr val="0D0D0D"/>
                </a:solidFill>
                <a:effectLst/>
                <a:latin typeface="Lucida Console" panose="020B0609040504020204" pitchFamily="49" charset="0"/>
              </a:rPr>
              <a:t>ProductBase: </a:t>
            </a:r>
          </a:p>
          <a:p>
            <a:r>
              <a:rPr lang="en-US" sz="900" b="0">
                <a:solidFill>
                  <a:srgbClr val="0D0D0D"/>
                </a:solidFill>
                <a:effectLst/>
                <a:latin typeface="Lucida Console" panose="020B0609040504020204" pitchFamily="49" charset="0"/>
              </a:rPr>
              <a:t>    securityType SecurityTypeEnum (</a:t>
            </a:r>
            <a:r>
              <a:rPr lang="en-US" sz="900" b="0">
                <a:solidFill>
                  <a:srgbClr val="CC1598"/>
                </a:solidFill>
                <a:effectLst/>
                <a:latin typeface="Lucida Console" panose="020B0609040504020204" pitchFamily="49" charset="0"/>
              </a:rPr>
              <a:t>1</a:t>
            </a:r>
            <a:r>
              <a:rPr lang="en-US" sz="900" b="0">
                <a:solidFill>
                  <a:srgbClr val="0D0D0D"/>
                </a:solidFill>
                <a:effectLst/>
                <a:latin typeface="Lucida Console" panose="020B0609040504020204" pitchFamily="49" charset="0"/>
              </a:rPr>
              <a:t>..</a:t>
            </a:r>
            <a:r>
              <a:rPr lang="en-US" sz="900" b="0">
                <a:solidFill>
                  <a:srgbClr val="CC1598"/>
                </a:solidFill>
                <a:effectLst/>
                <a:latin typeface="Lucida Console" panose="020B0609040504020204" pitchFamily="49" charset="0"/>
              </a:rPr>
              <a:t>1</a:t>
            </a:r>
            <a:r>
              <a:rPr lang="en-US" sz="900" b="0">
                <a:solidFill>
                  <a:srgbClr val="0D0D0D"/>
                </a:solidFill>
                <a:effectLst/>
                <a:latin typeface="Lucida Console" panose="020B0609040504020204" pitchFamily="49" charset="0"/>
              </a:rPr>
              <a:t>)</a:t>
            </a:r>
          </a:p>
          <a:p>
            <a:r>
              <a:rPr lang="en-US" sz="900" b="0">
                <a:solidFill>
                  <a:srgbClr val="0D0D0D"/>
                </a:solidFill>
                <a:effectLst/>
                <a:latin typeface="Lucida Console" panose="020B0609040504020204" pitchFamily="49" charset="0"/>
              </a:rPr>
              <a:t>    . . . </a:t>
            </a:r>
          </a:p>
        </p:txBody>
      </p:sp>
      <p:sp>
        <p:nvSpPr>
          <p:cNvPr id="21" name="Rectangle 1">
            <a:extLst>
              <a:ext uri="{FF2B5EF4-FFF2-40B4-BE49-F238E27FC236}">
                <a16:creationId xmlns:a16="http://schemas.microsoft.com/office/drawing/2014/main" id="{423E3F7A-2616-923C-E268-38908B5621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4408" y="5230221"/>
            <a:ext cx="3038900" cy="132343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“asset": {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800">
                <a:solidFill>
                  <a:srgbClr val="000000"/>
                </a:solidFill>
                <a:latin typeface="Lucida Console" panose="020B0609040504020204" pitchFamily="49" charset="0"/>
              </a:rPr>
              <a:t>  </a:t>
            </a:r>
            <a:r>
              <a:rPr kumimoji="0" lang="en-US" altLang="en-US" sz="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"security": {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800">
                <a:solidFill>
                  <a:srgbClr val="000000"/>
                </a:solidFill>
                <a:latin typeface="Lucida Console" panose="020B0609040504020204" pitchFamily="49" charset="0"/>
              </a:rPr>
              <a:t>    </a:t>
            </a:r>
            <a:r>
              <a:rPr kumimoji="0" lang="en-US" altLang="en-US" sz="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"productIdentifier": [ {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800">
                <a:solidFill>
                  <a:srgbClr val="000000"/>
                </a:solidFill>
                <a:latin typeface="Lucida Console" panose="020B0609040504020204" pitchFamily="49" charset="0"/>
              </a:rPr>
              <a:t>      </a:t>
            </a:r>
            <a:r>
              <a:rPr kumimoji="0" lang="en-US" altLang="en-US" sz="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"value": {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800">
                <a:solidFill>
                  <a:srgbClr val="000000"/>
                </a:solidFill>
                <a:latin typeface="Lucida Console" panose="020B0609040504020204" pitchFamily="49" charset="0"/>
              </a:rPr>
              <a:t>        </a:t>
            </a:r>
            <a:r>
              <a:rPr kumimoji="0" lang="en-US" altLang="en-US" sz="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"identifier": {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800">
                <a:solidFill>
                  <a:srgbClr val="000000"/>
                </a:solidFill>
                <a:latin typeface="Lucida Console" panose="020B0609040504020204" pitchFamily="49" charset="0"/>
              </a:rPr>
              <a:t>          </a:t>
            </a:r>
            <a:r>
              <a:rPr kumimoji="0" lang="en-US" altLang="en-US" sz="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"value": "AAPL" },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800">
                <a:solidFill>
                  <a:srgbClr val="000000"/>
                </a:solidFill>
                <a:latin typeface="Lucida Console" panose="020B0609040504020204" pitchFamily="49" charset="0"/>
              </a:rPr>
              <a:t>          </a:t>
            </a:r>
            <a:r>
              <a:rPr kumimoji="0" lang="en-US" altLang="en-US" sz="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"source": "BBGTICKER" }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800">
                <a:solidFill>
                  <a:srgbClr val="000000"/>
                </a:solidFill>
                <a:latin typeface="Lucida Console" panose="020B0609040504020204" pitchFamily="49" charset="0"/>
              </a:rPr>
              <a:t>      </a:t>
            </a:r>
            <a:r>
              <a:rPr kumimoji="0" lang="en-US" altLang="en-US" sz="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} ],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800">
                <a:solidFill>
                  <a:srgbClr val="000000"/>
                </a:solidFill>
                <a:latin typeface="Lucida Console" panose="020B0609040504020204" pitchFamily="49" charset="0"/>
              </a:rPr>
              <a:t>    </a:t>
            </a:r>
            <a:r>
              <a:rPr kumimoji="0" lang="en-US" altLang="en-US" sz="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"securityType": "EQUITY"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} }</a:t>
            </a:r>
            <a:r>
              <a:rPr kumimoji="0" lang="en-US" altLang="en-US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Lucida Console" panose="020B0609040504020204" pitchFamily="49" charset="0"/>
              </a:rPr>
              <a:t> </a:t>
            </a:r>
          </a:p>
        </p:txBody>
      </p:sp>
      <p:sp>
        <p:nvSpPr>
          <p:cNvPr id="23" name="Rectangle 1">
            <a:extLst>
              <a:ext uri="{FF2B5EF4-FFF2-40B4-BE49-F238E27FC236}">
                <a16:creationId xmlns:a16="http://schemas.microsoft.com/office/drawing/2014/main" id="{C0263702-82E4-985E-0C5C-CC040BBBBD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2400" y="5299644"/>
            <a:ext cx="2795421" cy="58477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“asset": {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800">
                <a:solidFill>
                  <a:srgbClr val="000000"/>
                </a:solidFill>
                <a:latin typeface="Lucida Console" panose="020B0609040504020204" pitchFamily="49" charset="0"/>
              </a:rPr>
              <a:t>  </a:t>
            </a:r>
            <a:r>
              <a:rPr kumimoji="0" lang="en-US" altLang="en-US" sz="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“cash": {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800">
                <a:solidFill>
                  <a:srgbClr val="000000"/>
                </a:solidFill>
                <a:latin typeface="Lucida Console" panose="020B0609040504020204" pitchFamily="49" charset="0"/>
              </a:rPr>
              <a:t>    </a:t>
            </a:r>
            <a:r>
              <a:rPr kumimoji="0" lang="en-US" altLang="en-US" sz="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“CurrencyCodeEnum": “EUR"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} }</a:t>
            </a:r>
            <a:r>
              <a:rPr kumimoji="0" lang="en-US" altLang="en-US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Lucida Console" panose="020B0609040504020204" pitchFamily="49" charset="0"/>
              </a:rPr>
              <a:t> 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C20C64F-97CA-3CB2-7FD0-732EFDC7C140}"/>
              </a:ext>
            </a:extLst>
          </p:cNvPr>
          <p:cNvSpPr/>
          <p:nvPr/>
        </p:nvSpPr>
        <p:spPr>
          <a:xfrm>
            <a:off x="7998691" y="769121"/>
            <a:ext cx="3837496" cy="5853962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GB">
                <a:solidFill>
                  <a:schemeClr val="tx1"/>
                </a:solidFill>
              </a:rPr>
              <a:t>Basket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291BF99-8A08-9AA5-5AE9-5733888C96A7}"/>
              </a:ext>
            </a:extLst>
          </p:cNvPr>
          <p:cNvSpPr/>
          <p:nvPr/>
        </p:nvSpPr>
        <p:spPr>
          <a:xfrm>
            <a:off x="305246" y="769121"/>
            <a:ext cx="3837496" cy="5853962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GB">
                <a:solidFill>
                  <a:schemeClr val="tx1"/>
                </a:solidFill>
              </a:rPr>
              <a:t>Cash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58EA16B-F8B9-AA0C-C153-2AE9EB22F832}"/>
              </a:ext>
            </a:extLst>
          </p:cNvPr>
          <p:cNvSpPr/>
          <p:nvPr/>
        </p:nvSpPr>
        <p:spPr>
          <a:xfrm>
            <a:off x="4142742" y="769121"/>
            <a:ext cx="3855949" cy="5853962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GB">
                <a:solidFill>
                  <a:schemeClr val="tx1"/>
                </a:solidFill>
              </a:rPr>
              <a:t>Security</a:t>
            </a:r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CEEC259F-F17E-136F-4512-80EFF0296F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66849" y="5298163"/>
            <a:ext cx="3461845" cy="120032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800">
                <a:solidFill>
                  <a:srgbClr val="000000"/>
                </a:solidFill>
                <a:latin typeface="Lucida Console" panose="020B0609040504020204" pitchFamily="49" charset="0"/>
              </a:rPr>
              <a:t>"basketConstituent": [ {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800">
                <a:solidFill>
                  <a:srgbClr val="000000"/>
                </a:solidFill>
                <a:latin typeface="Lucida Console" panose="020B0609040504020204" pitchFamily="49" charset="0"/>
              </a:rPr>
              <a:t>  "security": {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800">
                <a:solidFill>
                  <a:srgbClr val="000000"/>
                </a:solidFill>
                <a:latin typeface="Lucida Console" panose="020B0609040504020204" pitchFamily="49" charset="0"/>
              </a:rPr>
              <a:t>    "productIdentifier": [ {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800">
                <a:solidFill>
                  <a:srgbClr val="000000"/>
                </a:solidFill>
                <a:latin typeface="Lucida Console" panose="020B0609040504020204" pitchFamily="49" charset="0"/>
              </a:rPr>
              <a:t>       "value": { "identifier": { "value": "BOOK" },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800">
                <a:solidFill>
                  <a:srgbClr val="000000"/>
                </a:solidFill>
                <a:latin typeface="Lucida Console" panose="020B0609040504020204" pitchFamily="49" charset="0"/>
              </a:rPr>
              <a:t>         "source": "BBGTICKER" } } ],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800">
                <a:solidFill>
                  <a:srgbClr val="000000"/>
                </a:solidFill>
                <a:latin typeface="Lucida Console" panose="020B0609040504020204" pitchFamily="49" charset="0"/>
              </a:rPr>
              <a:t>     "securityType": "EQUITY" } } ],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800">
                <a:solidFill>
                  <a:srgbClr val="000000"/>
                </a:solidFill>
                <a:latin typeface="Lucida Console" panose="020B0609040504020204" pitchFamily="49" charset="0"/>
              </a:rPr>
              <a:t>   “weight":  {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800">
                <a:solidFill>
                  <a:srgbClr val="000000"/>
                </a:solidFill>
                <a:latin typeface="Lucida Console" panose="020B0609040504020204" pitchFamily="49" charset="0"/>
              </a:rPr>
              <a:t>     "value": 100 }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800">
                <a:solidFill>
                  <a:srgbClr val="000000"/>
                </a:solidFill>
                <a:latin typeface="Lucida Console" panose="020B0609040504020204" pitchFamily="49" charset="0"/>
              </a:rPr>
              <a:t>} } ] } } </a:t>
            </a:r>
          </a:p>
        </p:txBody>
      </p:sp>
    </p:spTree>
    <p:extLst>
      <p:ext uri="{BB962C8B-B14F-4D97-AF65-F5344CB8AC3E}">
        <p14:creationId xmlns:p14="http://schemas.microsoft.com/office/powerpoint/2010/main" val="38774723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BDEBB5-0034-CE01-4D2D-89172C6B7E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BC55CF0-63FE-B724-9AB1-7BDCAADFA74B}"/>
              </a:ext>
            </a:extLst>
          </p:cNvPr>
          <p:cNvSpPr/>
          <p:nvPr/>
        </p:nvSpPr>
        <p:spPr>
          <a:xfrm>
            <a:off x="463306" y="1042588"/>
            <a:ext cx="7997030" cy="3457174"/>
          </a:xfrm>
          <a:prstGeom prst="rect">
            <a:avLst/>
          </a:prstGeom>
          <a:solidFill>
            <a:srgbClr val="F6F6F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46E7BCD-6A1F-25EF-9934-AF1986620D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/>
              <a:t>Transferable Product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0F66C7-7D63-3EB7-73F7-EFCAF5EBC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 </a:t>
            </a:r>
            <a:fld id="{BF689438-0CE8-CD40-AC3D-D8BB5199B61A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D87CFF-F2E8-4590-B39F-74FE1E8126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6493" y="4691641"/>
            <a:ext cx="7541275" cy="1820253"/>
          </a:xfrm>
          <a:solidFill>
            <a:schemeClr val="bg1"/>
          </a:solidFill>
        </p:spPr>
        <p:txBody>
          <a:bodyPr/>
          <a:lstStyle/>
          <a:p>
            <a:r>
              <a:rPr lang="en-GB" b="1">
                <a:solidFill>
                  <a:srgbClr val="984807"/>
                </a:solidFill>
              </a:rPr>
              <a:t>TransferableProduct</a:t>
            </a:r>
            <a:r>
              <a:rPr lang="en-GB"/>
              <a:t> is a way to add </a:t>
            </a:r>
            <a:r>
              <a:rPr lang="en-GB" b="1">
                <a:solidFill>
                  <a:srgbClr val="984807"/>
                </a:solidFill>
              </a:rPr>
              <a:t>EconomicTerms</a:t>
            </a:r>
            <a:r>
              <a:rPr lang="en-GB"/>
              <a:t> to a vanilla </a:t>
            </a:r>
            <a:r>
              <a:rPr lang="en-GB" b="1">
                <a:solidFill>
                  <a:srgbClr val="984807"/>
                </a:solidFill>
              </a:rPr>
              <a:t>Asset</a:t>
            </a:r>
            <a:r>
              <a:rPr lang="en-GB"/>
              <a:t> in order to represent the underlying details of the asset.</a:t>
            </a:r>
          </a:p>
          <a:p>
            <a:r>
              <a:rPr lang="en-GB"/>
              <a:t>Attributes:</a:t>
            </a:r>
          </a:p>
          <a:p>
            <a:pPr lvl="1"/>
            <a:r>
              <a:rPr lang="en-GB" b="1">
                <a:solidFill>
                  <a:srgbClr val="984807"/>
                </a:solidFill>
              </a:rPr>
              <a:t>ProductIdentifier</a:t>
            </a:r>
            <a:r>
              <a:rPr lang="en-GB"/>
              <a:t> (inherited from </a:t>
            </a:r>
            <a:r>
              <a:rPr lang="en-GB" b="1">
                <a:solidFill>
                  <a:srgbClr val="984807"/>
                </a:solidFill>
              </a:rPr>
              <a:t>Asset</a:t>
            </a:r>
            <a:r>
              <a:rPr lang="en-GB"/>
              <a:t>)</a:t>
            </a:r>
          </a:p>
          <a:p>
            <a:pPr lvl="1"/>
            <a:r>
              <a:rPr lang="en-GB" b="1">
                <a:solidFill>
                  <a:srgbClr val="984807"/>
                </a:solidFill>
              </a:rPr>
              <a:t>EconomicTerms</a:t>
            </a:r>
          </a:p>
          <a:p>
            <a:pPr lvl="1"/>
            <a:r>
              <a:rPr lang="en-GB"/>
              <a:t>“</a:t>
            </a:r>
            <a:r>
              <a:rPr lang="en-GB" b="1">
                <a:solidFill>
                  <a:srgbClr val="984807"/>
                </a:solidFill>
              </a:rPr>
              <a:t>Issuer</a:t>
            </a:r>
            <a:r>
              <a:rPr lang="en-GB"/>
              <a:t>” – eg the Issuer of a Bond or Stock, the Borrower of a Loan, the Exchange for an ETD; this should be added so that the “direction” of the product is defined. Name subject to agreement.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DDDCDE41-8A6D-3476-01DE-5C9217241A0A}"/>
              </a:ext>
            </a:extLst>
          </p:cNvPr>
          <p:cNvSpPr txBox="1">
            <a:spLocks/>
          </p:cNvSpPr>
          <p:nvPr/>
        </p:nvSpPr>
        <p:spPr>
          <a:xfrm>
            <a:off x="346493" y="769123"/>
            <a:ext cx="6156857" cy="4858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6213" indent="-176213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3A4A6A"/>
                </a:solidFill>
                <a:latin typeface="+mn-lt"/>
                <a:ea typeface="+mn-ea"/>
                <a:cs typeface="+mn-cs"/>
              </a:defRPr>
            </a:lvl1pPr>
            <a:lvl2pPr marL="360363" indent="-1841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3A4A6A"/>
                </a:solidFill>
                <a:latin typeface="+mn-lt"/>
                <a:ea typeface="+mn-ea"/>
                <a:cs typeface="+mn-cs"/>
              </a:defRPr>
            </a:lvl2pPr>
            <a:lvl3pPr marL="536575" indent="-1762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3A4A6A"/>
                </a:solidFill>
                <a:latin typeface="+mn-lt"/>
                <a:ea typeface="+mn-ea"/>
                <a:cs typeface="+mn-cs"/>
              </a:defRPr>
            </a:lvl3pPr>
            <a:lvl4pPr marL="720725" indent="-1841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3A4A6A"/>
                </a:solidFill>
                <a:latin typeface="+mn-lt"/>
                <a:ea typeface="+mn-ea"/>
                <a:cs typeface="+mn-cs"/>
              </a:defRPr>
            </a:lvl4pPr>
            <a:lvl5pPr marL="896938" indent="-1762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3A4A6A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b="1"/>
              <a:t>Target Structure</a:t>
            </a:r>
          </a:p>
          <a:p>
            <a:pPr marL="0" indent="0">
              <a:buNone/>
            </a:pPr>
            <a:endParaRPr lang="en-GB" b="1"/>
          </a:p>
          <a:p>
            <a:pPr marL="0" indent="0">
              <a:buNone/>
            </a:pPr>
            <a:endParaRPr lang="en-GB" b="1"/>
          </a:p>
          <a:p>
            <a:pPr marL="0" indent="0">
              <a:buNone/>
            </a:pPr>
            <a:endParaRPr lang="en-GB" b="1"/>
          </a:p>
          <a:p>
            <a:pPr marL="0" indent="0">
              <a:buNone/>
            </a:pPr>
            <a:endParaRPr lang="en-GB" b="1"/>
          </a:p>
          <a:p>
            <a:pPr marL="0" indent="0">
              <a:buNone/>
            </a:pPr>
            <a:endParaRPr lang="en-GB" b="1"/>
          </a:p>
          <a:p>
            <a:pPr marL="0" indent="0">
              <a:buNone/>
            </a:pPr>
            <a:endParaRPr lang="en-GB" b="1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AEE5B0E-7B4D-9587-E516-EAE41CDB684F}"/>
              </a:ext>
            </a:extLst>
          </p:cNvPr>
          <p:cNvSpPr txBox="1"/>
          <p:nvPr/>
        </p:nvSpPr>
        <p:spPr>
          <a:xfrm>
            <a:off x="8782433" y="1495322"/>
            <a:ext cx="2946261" cy="11197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b="0">
                <a:solidFill>
                  <a:srgbClr val="CC1598"/>
                </a:solidFill>
                <a:effectLst/>
                <a:latin typeface="Menlo"/>
              </a:rPr>
              <a:t>type</a:t>
            </a:r>
            <a:r>
              <a:rPr lang="en-US" sz="1000" b="0">
                <a:solidFill>
                  <a:srgbClr val="0D0D0D"/>
                </a:solidFill>
                <a:effectLst/>
                <a:latin typeface="Menlo"/>
              </a:rPr>
              <a:t> TransferableProduct </a:t>
            </a:r>
            <a:r>
              <a:rPr lang="en-US" sz="1000" b="0">
                <a:solidFill>
                  <a:srgbClr val="CC1598"/>
                </a:solidFill>
                <a:effectLst/>
                <a:latin typeface="Menlo"/>
              </a:rPr>
              <a:t>extends</a:t>
            </a:r>
            <a:r>
              <a:rPr lang="en-US" sz="1000" b="0">
                <a:solidFill>
                  <a:srgbClr val="0D0D0D"/>
                </a:solidFill>
                <a:effectLst/>
                <a:latin typeface="Menlo"/>
              </a:rPr>
              <a:t> Asset:</a:t>
            </a:r>
          </a:p>
          <a:p>
            <a:r>
              <a:rPr lang="en-US" sz="1000" b="0">
                <a:solidFill>
                  <a:srgbClr val="0D0D0D"/>
                </a:solidFill>
                <a:effectLst/>
                <a:latin typeface="Menlo"/>
              </a:rPr>
              <a:t>    economicTerms EconomicTerms (</a:t>
            </a:r>
            <a:r>
              <a:rPr lang="en-US" sz="1000" b="0">
                <a:solidFill>
                  <a:srgbClr val="CC1598"/>
                </a:solidFill>
                <a:effectLst/>
                <a:latin typeface="Menlo"/>
              </a:rPr>
              <a:t>1</a:t>
            </a:r>
            <a:r>
              <a:rPr lang="en-US" sz="1000" b="0">
                <a:solidFill>
                  <a:srgbClr val="0D0D0D"/>
                </a:solidFill>
                <a:effectLst/>
                <a:latin typeface="Menlo"/>
              </a:rPr>
              <a:t>..</a:t>
            </a:r>
            <a:r>
              <a:rPr lang="en-US" sz="1000" b="0">
                <a:solidFill>
                  <a:srgbClr val="CC1598"/>
                </a:solidFill>
                <a:effectLst/>
                <a:latin typeface="Menlo"/>
              </a:rPr>
              <a:t>1</a:t>
            </a:r>
            <a:r>
              <a:rPr lang="en-US" sz="1000" b="0">
                <a:solidFill>
                  <a:srgbClr val="0D0D0D"/>
                </a:solidFill>
                <a:effectLst/>
                <a:latin typeface="Menlo"/>
              </a:rPr>
              <a:t>)</a:t>
            </a:r>
          </a:p>
          <a:p>
            <a:r>
              <a:rPr lang="en-US" sz="1000" b="0">
                <a:solidFill>
                  <a:srgbClr val="0D0D0D"/>
                </a:solidFill>
                <a:effectLst/>
                <a:latin typeface="Menlo"/>
              </a:rPr>
              <a:t>    issuer Party (</a:t>
            </a:r>
            <a:r>
              <a:rPr lang="en-US" sz="1000" b="0">
                <a:solidFill>
                  <a:srgbClr val="CC1598"/>
                </a:solidFill>
                <a:effectLst/>
                <a:latin typeface="Menlo"/>
              </a:rPr>
              <a:t>1</a:t>
            </a:r>
            <a:r>
              <a:rPr lang="en-US" sz="1000" b="0">
                <a:solidFill>
                  <a:srgbClr val="0D0D0D"/>
                </a:solidFill>
                <a:effectLst/>
                <a:latin typeface="Menlo"/>
              </a:rPr>
              <a:t>..</a:t>
            </a:r>
            <a:r>
              <a:rPr lang="en-US" sz="1000" b="0">
                <a:solidFill>
                  <a:srgbClr val="CC1598"/>
                </a:solidFill>
                <a:effectLst/>
                <a:latin typeface="Menlo"/>
              </a:rPr>
              <a:t>1</a:t>
            </a:r>
            <a:r>
              <a:rPr lang="en-US" sz="1000" b="0">
                <a:solidFill>
                  <a:srgbClr val="0D0D0D"/>
                </a:solidFill>
                <a:effectLst/>
                <a:latin typeface="Menlo"/>
              </a:rPr>
              <a:t>)</a:t>
            </a:r>
          </a:p>
          <a:p>
            <a:pPr marL="176213" lvl="1">
              <a:lnSpc>
                <a:spcPct val="90000"/>
              </a:lnSpc>
              <a:spcBef>
                <a:spcPts val="500"/>
              </a:spcBef>
            </a:pPr>
            <a:endParaRPr lang="en-US" sz="1400">
              <a:solidFill>
                <a:srgbClr val="3A4A6A"/>
              </a:solidFill>
            </a:endParaRPr>
          </a:p>
          <a:p>
            <a:endParaRPr lang="en-US" sz="1000">
              <a:solidFill>
                <a:srgbClr val="0D0D0D"/>
              </a:solidFill>
              <a:latin typeface="Menlo"/>
            </a:endParaRPr>
          </a:p>
          <a:p>
            <a:endParaRPr lang="en-US" sz="1000" b="0">
              <a:solidFill>
                <a:srgbClr val="0D0D0D"/>
              </a:solidFill>
              <a:effectLst/>
              <a:latin typeface="Menlo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C6CA682-D334-6E38-5F37-C38855E9386A}"/>
              </a:ext>
            </a:extLst>
          </p:cNvPr>
          <p:cNvSpPr txBox="1">
            <a:spLocks/>
          </p:cNvSpPr>
          <p:nvPr/>
        </p:nvSpPr>
        <p:spPr>
          <a:xfrm>
            <a:off x="8015955" y="4691640"/>
            <a:ext cx="3712739" cy="182025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176213" indent="-176213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3A4A6A"/>
                </a:solidFill>
                <a:latin typeface="+mn-lt"/>
                <a:ea typeface="+mn-ea"/>
                <a:cs typeface="+mn-cs"/>
              </a:defRPr>
            </a:lvl1pPr>
            <a:lvl2pPr marL="360363" indent="-1841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3A4A6A"/>
                </a:solidFill>
                <a:latin typeface="+mn-lt"/>
                <a:ea typeface="+mn-ea"/>
                <a:cs typeface="+mn-cs"/>
              </a:defRPr>
            </a:lvl2pPr>
            <a:lvl3pPr marL="536575" indent="-1762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3A4A6A"/>
                </a:solidFill>
                <a:latin typeface="+mn-lt"/>
                <a:ea typeface="+mn-ea"/>
                <a:cs typeface="+mn-cs"/>
              </a:defRPr>
            </a:lvl3pPr>
            <a:lvl4pPr marL="720725" indent="-1841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3A4A6A"/>
                </a:solidFill>
                <a:latin typeface="+mn-lt"/>
                <a:ea typeface="+mn-ea"/>
                <a:cs typeface="+mn-cs"/>
              </a:defRPr>
            </a:lvl4pPr>
            <a:lvl5pPr marL="896938" indent="-1762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3A4A6A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b="1"/>
              <a:t>Example use cases:</a:t>
            </a:r>
          </a:p>
          <a:p>
            <a:r>
              <a:rPr lang="en-GB"/>
              <a:t>Bonds &amp; Loans (in order to represent details)</a:t>
            </a:r>
          </a:p>
          <a:p>
            <a:r>
              <a:rPr lang="en-GB"/>
              <a:t>Exchange Traded Derivatives</a:t>
            </a:r>
            <a:endParaRPr lang="en-GB" b="1">
              <a:solidFill>
                <a:srgbClr val="984807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BC5EC76-193A-B20C-CB50-C5E3DB9B96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9160" y="1042588"/>
            <a:ext cx="5593934" cy="3457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61909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657A15-A6CD-8FE5-7ED3-CD38EE96C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Exchange Traded Products examples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8121D0B-B7C3-7230-2A01-77097853F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89438-0CE8-CD40-AC3D-D8BB5199B61A}" type="slidenum">
              <a:rPr lang="en-US" smtClean="0"/>
              <a:t>7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457E4C2-ADAA-6756-1F3A-E8731D2903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17" y="3263405"/>
            <a:ext cx="5590042" cy="31821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14A6561-3455-ED30-FB3B-2C2BE6B642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6208" y="3033767"/>
            <a:ext cx="5852486" cy="3411763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EC1194ED-8A15-0671-CBC4-E3462682F5AE}"/>
              </a:ext>
            </a:extLst>
          </p:cNvPr>
          <p:cNvSpPr txBox="1">
            <a:spLocks/>
          </p:cNvSpPr>
          <p:nvPr/>
        </p:nvSpPr>
        <p:spPr>
          <a:xfrm>
            <a:off x="346493" y="5597499"/>
            <a:ext cx="5285186" cy="999858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176213" indent="-176213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3A4A6A"/>
                </a:solidFill>
                <a:latin typeface="+mn-lt"/>
                <a:ea typeface="+mn-ea"/>
                <a:cs typeface="+mn-cs"/>
              </a:defRPr>
            </a:lvl1pPr>
            <a:lvl2pPr marL="360363" indent="-1841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3A4A6A"/>
                </a:solidFill>
                <a:latin typeface="+mn-lt"/>
                <a:ea typeface="+mn-ea"/>
                <a:cs typeface="+mn-cs"/>
              </a:defRPr>
            </a:lvl2pPr>
            <a:lvl3pPr marL="536575" indent="-1762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3A4A6A"/>
                </a:solidFill>
                <a:latin typeface="+mn-lt"/>
                <a:ea typeface="+mn-ea"/>
                <a:cs typeface="+mn-cs"/>
              </a:defRPr>
            </a:lvl3pPr>
            <a:lvl4pPr marL="720725" indent="-1841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3A4A6A"/>
                </a:solidFill>
                <a:latin typeface="+mn-lt"/>
                <a:ea typeface="+mn-ea"/>
                <a:cs typeface="+mn-cs"/>
              </a:defRPr>
            </a:lvl4pPr>
            <a:lvl5pPr marL="896938" indent="-1762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3A4A6A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  <a:p>
            <a:endParaRPr lang="en-GB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4112D85-6A2B-1F9F-23D0-E507B1172CF2}"/>
              </a:ext>
            </a:extLst>
          </p:cNvPr>
          <p:cNvSpPr txBox="1">
            <a:spLocks/>
          </p:cNvSpPr>
          <p:nvPr/>
        </p:nvSpPr>
        <p:spPr>
          <a:xfrm>
            <a:off x="6342901" y="5588949"/>
            <a:ext cx="5285186" cy="999858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176213" indent="-176213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3A4A6A"/>
                </a:solidFill>
                <a:latin typeface="+mn-lt"/>
                <a:ea typeface="+mn-ea"/>
                <a:cs typeface="+mn-cs"/>
              </a:defRPr>
            </a:lvl1pPr>
            <a:lvl2pPr marL="360363" indent="-1841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3A4A6A"/>
                </a:solidFill>
                <a:latin typeface="+mn-lt"/>
                <a:ea typeface="+mn-ea"/>
                <a:cs typeface="+mn-cs"/>
              </a:defRPr>
            </a:lvl2pPr>
            <a:lvl3pPr marL="536575" indent="-1762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3A4A6A"/>
                </a:solidFill>
                <a:latin typeface="+mn-lt"/>
                <a:ea typeface="+mn-ea"/>
                <a:cs typeface="+mn-cs"/>
              </a:defRPr>
            </a:lvl3pPr>
            <a:lvl4pPr marL="720725" indent="-1841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3A4A6A"/>
                </a:solidFill>
                <a:latin typeface="+mn-lt"/>
                <a:ea typeface="+mn-ea"/>
                <a:cs typeface="+mn-cs"/>
              </a:defRPr>
            </a:lvl4pPr>
            <a:lvl5pPr marL="896938" indent="-1762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3A4A6A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  <a:p>
            <a:endParaRPr lang="en-GB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C9A6EFE2-EBD0-FAE6-F46F-59012AFAB547}"/>
              </a:ext>
            </a:extLst>
          </p:cNvPr>
          <p:cNvSpPr txBox="1">
            <a:spLocks/>
          </p:cNvSpPr>
          <p:nvPr/>
        </p:nvSpPr>
        <p:spPr>
          <a:xfrm>
            <a:off x="346493" y="860522"/>
            <a:ext cx="4892079" cy="11477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6213" indent="-176213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3A4A6A"/>
                </a:solidFill>
                <a:latin typeface="+mn-lt"/>
                <a:ea typeface="+mn-ea"/>
                <a:cs typeface="+mn-cs"/>
              </a:defRPr>
            </a:lvl1pPr>
            <a:lvl2pPr marL="360363" indent="-1841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3A4A6A"/>
                </a:solidFill>
                <a:latin typeface="+mn-lt"/>
                <a:ea typeface="+mn-ea"/>
                <a:cs typeface="+mn-cs"/>
              </a:defRPr>
            </a:lvl2pPr>
            <a:lvl3pPr marL="536575" indent="-1762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3A4A6A"/>
                </a:solidFill>
                <a:latin typeface="+mn-lt"/>
                <a:ea typeface="+mn-ea"/>
                <a:cs typeface="+mn-cs"/>
              </a:defRPr>
            </a:lvl3pPr>
            <a:lvl4pPr marL="720725" indent="-1841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3A4A6A"/>
                </a:solidFill>
                <a:latin typeface="+mn-lt"/>
                <a:ea typeface="+mn-ea"/>
                <a:cs typeface="+mn-cs"/>
              </a:defRPr>
            </a:lvl4pPr>
            <a:lvl5pPr marL="896938" indent="-1762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3A4A6A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b="1"/>
              <a:t>Exchange Traded Products</a:t>
            </a:r>
          </a:p>
          <a:p>
            <a:r>
              <a:rPr lang="en-GB"/>
              <a:t>Represented as a </a:t>
            </a:r>
            <a:r>
              <a:rPr lang="en-GB" b="1">
                <a:solidFill>
                  <a:srgbClr val="984807"/>
                </a:solidFill>
              </a:rPr>
              <a:t>TransferableProduct</a:t>
            </a:r>
            <a:r>
              <a:rPr lang="en-GB"/>
              <a:t> (ie a </a:t>
            </a:r>
            <a:r>
              <a:rPr lang="en-GB" b="1">
                <a:solidFill>
                  <a:srgbClr val="984807"/>
                </a:solidFill>
              </a:rPr>
              <a:t>Security</a:t>
            </a:r>
            <a:r>
              <a:rPr lang="en-GB"/>
              <a:t> with </a:t>
            </a:r>
            <a:r>
              <a:rPr lang="en-GB" b="1">
                <a:solidFill>
                  <a:srgbClr val="984807"/>
                </a:solidFill>
              </a:rPr>
              <a:t>EconomicTerms</a:t>
            </a:r>
            <a:r>
              <a:rPr lang="en-GB"/>
              <a:t>).</a:t>
            </a:r>
          </a:p>
          <a:p>
            <a:r>
              <a:rPr lang="en-GB"/>
              <a:t>There is no change to the fundamental structure.</a:t>
            </a:r>
          </a:p>
          <a:p>
            <a:pPr marL="0" indent="0">
              <a:buNone/>
            </a:pPr>
            <a:endParaRPr lang="en-GB" b="1"/>
          </a:p>
          <a:p>
            <a:pPr marL="0" indent="0">
              <a:buNone/>
            </a:pPr>
            <a:endParaRPr lang="en-GB" b="1"/>
          </a:p>
          <a:p>
            <a:pPr marL="0" indent="0">
              <a:buNone/>
            </a:pPr>
            <a:endParaRPr lang="en-GB" b="1">
              <a:solidFill>
                <a:srgbClr val="984807"/>
              </a:solidFill>
            </a:endParaRPr>
          </a:p>
          <a:p>
            <a:pPr marL="0" indent="0">
              <a:buNone/>
            </a:pPr>
            <a:endParaRPr lang="en-GB" b="1">
              <a:solidFill>
                <a:srgbClr val="984807"/>
              </a:solidFill>
            </a:endParaRPr>
          </a:p>
          <a:p>
            <a:pPr marL="0" indent="0">
              <a:buNone/>
            </a:pPr>
            <a:endParaRPr lang="en-GB" b="1"/>
          </a:p>
          <a:p>
            <a:pPr marL="0" indent="0">
              <a:buNone/>
            </a:pPr>
            <a:endParaRPr lang="en-GB" b="1"/>
          </a:p>
          <a:p>
            <a:pPr marL="0" indent="0">
              <a:buNone/>
            </a:pPr>
            <a:endParaRPr lang="en-GB" b="1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484DA897-5D3F-DAC6-F6AC-A3BD351D6DE7}"/>
              </a:ext>
            </a:extLst>
          </p:cNvPr>
          <p:cNvSpPr txBox="1">
            <a:spLocks/>
          </p:cNvSpPr>
          <p:nvPr/>
        </p:nvSpPr>
        <p:spPr>
          <a:xfrm>
            <a:off x="6033330" y="1000683"/>
            <a:ext cx="5194419" cy="10075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6213" indent="-176213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3A4A6A"/>
                </a:solidFill>
                <a:latin typeface="+mn-lt"/>
                <a:ea typeface="+mn-ea"/>
                <a:cs typeface="+mn-cs"/>
              </a:defRPr>
            </a:lvl1pPr>
            <a:lvl2pPr marL="360363" indent="-1841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3A4A6A"/>
                </a:solidFill>
                <a:latin typeface="+mn-lt"/>
                <a:ea typeface="+mn-ea"/>
                <a:cs typeface="+mn-cs"/>
              </a:defRPr>
            </a:lvl2pPr>
            <a:lvl3pPr marL="536575" indent="-1762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3A4A6A"/>
                </a:solidFill>
                <a:latin typeface="+mn-lt"/>
                <a:ea typeface="+mn-ea"/>
                <a:cs typeface="+mn-cs"/>
              </a:defRPr>
            </a:lvl3pPr>
            <a:lvl4pPr marL="720725" indent="-1841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3A4A6A"/>
                </a:solidFill>
                <a:latin typeface="+mn-lt"/>
                <a:ea typeface="+mn-ea"/>
                <a:cs typeface="+mn-cs"/>
              </a:defRPr>
            </a:lvl4pPr>
            <a:lvl5pPr marL="896938" indent="-1762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3A4A6A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As listed products, members have requested that two additional attributes are added to </a:t>
            </a:r>
            <a:r>
              <a:rPr lang="en-GB" b="1">
                <a:solidFill>
                  <a:srgbClr val="984807"/>
                </a:solidFill>
              </a:rPr>
              <a:t>Security</a:t>
            </a:r>
            <a:r>
              <a:rPr lang="en-GB"/>
              <a:t>:  </a:t>
            </a:r>
            <a:r>
              <a:rPr lang="en-GB" b="1">
                <a:solidFill>
                  <a:srgbClr val="984807"/>
                </a:solidFill>
              </a:rPr>
              <a:t>Exchange</a:t>
            </a:r>
            <a:r>
              <a:rPr lang="en-GB"/>
              <a:t> and </a:t>
            </a:r>
            <a:r>
              <a:rPr lang="en-GB" b="1">
                <a:solidFill>
                  <a:srgbClr val="984807"/>
                </a:solidFill>
              </a:rPr>
              <a:t>RelatedExchange</a:t>
            </a:r>
            <a:r>
              <a:rPr lang="en-GB"/>
              <a:t>.</a:t>
            </a:r>
          </a:p>
          <a:p>
            <a:r>
              <a:rPr lang="en-GB"/>
              <a:t>A condition should enforce that </a:t>
            </a:r>
            <a:r>
              <a:rPr lang="en-GB" b="1">
                <a:solidFill>
                  <a:srgbClr val="984807"/>
                </a:solidFill>
              </a:rPr>
              <a:t>Exchange</a:t>
            </a:r>
            <a:r>
              <a:rPr lang="en-GB"/>
              <a:t> is populated if the </a:t>
            </a:r>
            <a:r>
              <a:rPr lang="en-GB" b="1">
                <a:solidFill>
                  <a:srgbClr val="984807"/>
                </a:solidFill>
              </a:rPr>
              <a:t>SecurityType</a:t>
            </a:r>
            <a:r>
              <a:rPr lang="en-GB"/>
              <a:t> is “Listed Derivative”</a:t>
            </a:r>
            <a:endParaRPr lang="en-GB" b="1"/>
          </a:p>
          <a:p>
            <a:pPr marL="0" indent="0">
              <a:buNone/>
            </a:pPr>
            <a:endParaRPr lang="en-GB" b="1"/>
          </a:p>
          <a:p>
            <a:pPr marL="0" indent="0">
              <a:buNone/>
            </a:pPr>
            <a:endParaRPr lang="en-GB" b="1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DB1C4CD-A5AF-A134-095B-564FAB6D3F7D}"/>
              </a:ext>
            </a:extLst>
          </p:cNvPr>
          <p:cNvSpPr txBox="1">
            <a:spLocks/>
          </p:cNvSpPr>
          <p:nvPr/>
        </p:nvSpPr>
        <p:spPr>
          <a:xfrm>
            <a:off x="346493" y="2239002"/>
            <a:ext cx="5285186" cy="9303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6213" indent="-176213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3A4A6A"/>
                </a:solidFill>
                <a:latin typeface="+mn-lt"/>
                <a:ea typeface="+mn-ea"/>
                <a:cs typeface="+mn-cs"/>
              </a:defRPr>
            </a:lvl1pPr>
            <a:lvl2pPr marL="360363" indent="-1841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3A4A6A"/>
                </a:solidFill>
                <a:latin typeface="+mn-lt"/>
                <a:ea typeface="+mn-ea"/>
                <a:cs typeface="+mn-cs"/>
              </a:defRPr>
            </a:lvl2pPr>
            <a:lvl3pPr marL="536575" indent="-1762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3A4A6A"/>
                </a:solidFill>
                <a:latin typeface="+mn-lt"/>
                <a:ea typeface="+mn-ea"/>
                <a:cs typeface="+mn-cs"/>
              </a:defRPr>
            </a:lvl3pPr>
            <a:lvl4pPr marL="720725" indent="-1841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3A4A6A"/>
                </a:solidFill>
                <a:latin typeface="+mn-lt"/>
                <a:ea typeface="+mn-ea"/>
                <a:cs typeface="+mn-cs"/>
              </a:defRPr>
            </a:lvl4pPr>
            <a:lvl5pPr marL="896938" indent="-1762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3A4A6A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b="1"/>
              <a:t>ETD – Commodity Future</a:t>
            </a:r>
          </a:p>
          <a:p>
            <a:r>
              <a:rPr lang="en-GB"/>
              <a:t>There is one </a:t>
            </a:r>
            <a:r>
              <a:rPr lang="en-GB" b="1">
                <a:solidFill>
                  <a:srgbClr val="984807"/>
                </a:solidFill>
              </a:rPr>
              <a:t>ForwardPayout</a:t>
            </a:r>
            <a:r>
              <a:rPr lang="en-GB"/>
              <a:t> which specifies the underlying </a:t>
            </a:r>
            <a:r>
              <a:rPr lang="en-GB" b="1">
                <a:solidFill>
                  <a:srgbClr val="984807"/>
                </a:solidFill>
              </a:rPr>
              <a:t>Asset</a:t>
            </a:r>
            <a:r>
              <a:rPr lang="en-GB"/>
              <a:t> and the delivery terms.</a:t>
            </a:r>
          </a:p>
          <a:p>
            <a:pPr marL="0" indent="0">
              <a:buNone/>
            </a:pPr>
            <a:endParaRPr lang="en-GB" b="1"/>
          </a:p>
          <a:p>
            <a:pPr marL="0" indent="0">
              <a:buNone/>
            </a:pPr>
            <a:endParaRPr lang="en-GB" b="1"/>
          </a:p>
          <a:p>
            <a:pPr marL="0" indent="0">
              <a:buNone/>
            </a:pPr>
            <a:endParaRPr lang="en-GB" b="1"/>
          </a:p>
          <a:p>
            <a:pPr marL="0" indent="0">
              <a:buNone/>
            </a:pPr>
            <a:endParaRPr lang="en-GB" b="1"/>
          </a:p>
          <a:p>
            <a:pPr marL="0" indent="0">
              <a:buNone/>
            </a:pPr>
            <a:endParaRPr lang="en-GB" b="1"/>
          </a:p>
          <a:p>
            <a:pPr marL="0" indent="0">
              <a:buNone/>
            </a:pPr>
            <a:endParaRPr lang="en-GB" b="1"/>
          </a:p>
          <a:p>
            <a:pPr marL="0" indent="0">
              <a:buNone/>
            </a:pPr>
            <a:endParaRPr lang="en-GB" b="1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B9887E50-AF9D-8185-CEB9-144998C74CB7}"/>
              </a:ext>
            </a:extLst>
          </p:cNvPr>
          <p:cNvSpPr txBox="1">
            <a:spLocks/>
          </p:cNvSpPr>
          <p:nvPr/>
        </p:nvSpPr>
        <p:spPr>
          <a:xfrm>
            <a:off x="6033330" y="2239002"/>
            <a:ext cx="5194419" cy="9303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6213" indent="-176213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3A4A6A"/>
                </a:solidFill>
                <a:latin typeface="+mn-lt"/>
                <a:ea typeface="+mn-ea"/>
                <a:cs typeface="+mn-cs"/>
              </a:defRPr>
            </a:lvl1pPr>
            <a:lvl2pPr marL="360363" indent="-1841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3A4A6A"/>
                </a:solidFill>
                <a:latin typeface="+mn-lt"/>
                <a:ea typeface="+mn-ea"/>
                <a:cs typeface="+mn-cs"/>
              </a:defRPr>
            </a:lvl2pPr>
            <a:lvl3pPr marL="536575" indent="-1762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3A4A6A"/>
                </a:solidFill>
                <a:latin typeface="+mn-lt"/>
                <a:ea typeface="+mn-ea"/>
                <a:cs typeface="+mn-cs"/>
              </a:defRPr>
            </a:lvl3pPr>
            <a:lvl4pPr marL="720725" indent="-1841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3A4A6A"/>
                </a:solidFill>
                <a:latin typeface="+mn-lt"/>
                <a:ea typeface="+mn-ea"/>
                <a:cs typeface="+mn-cs"/>
              </a:defRPr>
            </a:lvl4pPr>
            <a:lvl5pPr marL="896938" indent="-1762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3A4A6A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b="1"/>
              <a:t>ETD – Bond Option</a:t>
            </a:r>
          </a:p>
          <a:p>
            <a:r>
              <a:rPr lang="en-GB"/>
              <a:t>There is one </a:t>
            </a:r>
            <a:r>
              <a:rPr lang="en-GB" b="1">
                <a:solidFill>
                  <a:srgbClr val="984807"/>
                </a:solidFill>
              </a:rPr>
              <a:t>OptionPayout</a:t>
            </a:r>
            <a:r>
              <a:rPr lang="en-GB"/>
              <a:t> which specifies the underlying </a:t>
            </a:r>
            <a:r>
              <a:rPr lang="en-GB" b="1">
                <a:solidFill>
                  <a:srgbClr val="984807"/>
                </a:solidFill>
              </a:rPr>
              <a:t>Asset</a:t>
            </a:r>
            <a:r>
              <a:rPr lang="en-GB"/>
              <a:t> and the exercise terms</a:t>
            </a:r>
          </a:p>
          <a:p>
            <a:pPr marL="0" indent="0">
              <a:buNone/>
            </a:pPr>
            <a:endParaRPr lang="en-GB" b="1"/>
          </a:p>
          <a:p>
            <a:pPr marL="0" indent="0">
              <a:buNone/>
            </a:pPr>
            <a:endParaRPr lang="en-GB" b="1"/>
          </a:p>
          <a:p>
            <a:pPr marL="0" indent="0">
              <a:buNone/>
            </a:pPr>
            <a:endParaRPr lang="en-GB" b="1"/>
          </a:p>
          <a:p>
            <a:pPr marL="0" indent="0">
              <a:buNone/>
            </a:pPr>
            <a:endParaRPr lang="en-GB" b="1"/>
          </a:p>
          <a:p>
            <a:pPr marL="0" indent="0">
              <a:buNone/>
            </a:pPr>
            <a:endParaRPr lang="en-GB" b="1"/>
          </a:p>
          <a:p>
            <a:pPr marL="0" indent="0">
              <a:buNone/>
            </a:pPr>
            <a:endParaRPr lang="en-GB" b="1"/>
          </a:p>
          <a:p>
            <a:pPr marL="0" indent="0">
              <a:buNone/>
            </a:pPr>
            <a:endParaRPr lang="en-GB" b="1"/>
          </a:p>
        </p:txBody>
      </p:sp>
    </p:spTree>
    <p:extLst>
      <p:ext uri="{BB962C8B-B14F-4D97-AF65-F5344CB8AC3E}">
        <p14:creationId xmlns:p14="http://schemas.microsoft.com/office/powerpoint/2010/main" val="38930844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DBF15D-9443-2085-213A-13CD8D6039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E2FC421-A3D9-B3E5-1AFD-146BA7922C38}"/>
              </a:ext>
            </a:extLst>
          </p:cNvPr>
          <p:cNvSpPr/>
          <p:nvPr/>
        </p:nvSpPr>
        <p:spPr>
          <a:xfrm>
            <a:off x="463306" y="1042588"/>
            <a:ext cx="7997030" cy="3457174"/>
          </a:xfrm>
          <a:prstGeom prst="rect">
            <a:avLst/>
          </a:prstGeom>
          <a:solidFill>
            <a:srgbClr val="F6F6F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48BA7C-CA4C-F934-6156-930D2D6D19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/>
              <a:t>Non Transferable Product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64F871-4C38-3E37-9AD7-9A721A224B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 </a:t>
            </a:r>
            <a:fld id="{BF689438-0CE8-CD40-AC3D-D8BB5199B61A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995001-35AA-137F-F7FD-134316D48C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6493" y="4665793"/>
            <a:ext cx="5618471" cy="1846102"/>
          </a:xfrm>
          <a:solidFill>
            <a:schemeClr val="bg1"/>
          </a:solidFill>
        </p:spPr>
        <p:txBody>
          <a:bodyPr/>
          <a:lstStyle/>
          <a:p>
            <a:r>
              <a:rPr lang="en-GB" b="1">
                <a:solidFill>
                  <a:srgbClr val="984807"/>
                </a:solidFill>
              </a:rPr>
              <a:t>NonTransferableProduct</a:t>
            </a:r>
            <a:r>
              <a:rPr lang="en-GB"/>
              <a:t> is the core product offering in the CDM and is used to model the terms of a negotiated trade between two parties</a:t>
            </a:r>
          </a:p>
          <a:p>
            <a:r>
              <a:rPr lang="en-GB"/>
              <a:t>Attributes:</a:t>
            </a:r>
          </a:p>
          <a:p>
            <a:pPr lvl="1"/>
            <a:r>
              <a:rPr lang="en-GB" b="1">
                <a:solidFill>
                  <a:srgbClr val="984807"/>
                </a:solidFill>
              </a:rPr>
              <a:t>ProductIdentifier</a:t>
            </a:r>
            <a:r>
              <a:rPr lang="en-GB"/>
              <a:t> (inherited from </a:t>
            </a:r>
            <a:r>
              <a:rPr lang="en-GB" b="1">
                <a:solidFill>
                  <a:srgbClr val="984807"/>
                </a:solidFill>
              </a:rPr>
              <a:t>ProductBase</a:t>
            </a:r>
            <a:r>
              <a:rPr lang="en-GB"/>
              <a:t>)</a:t>
            </a:r>
          </a:p>
          <a:p>
            <a:pPr lvl="1"/>
            <a:r>
              <a:rPr lang="en-GB" b="1">
                <a:solidFill>
                  <a:srgbClr val="984807"/>
                </a:solidFill>
              </a:rPr>
              <a:t>ProductTaxonomy</a:t>
            </a:r>
            <a:r>
              <a:rPr lang="en-GB"/>
              <a:t> </a:t>
            </a:r>
          </a:p>
          <a:p>
            <a:pPr lvl="1"/>
            <a:r>
              <a:rPr lang="en-GB" b="1">
                <a:solidFill>
                  <a:srgbClr val="984807"/>
                </a:solidFill>
              </a:rPr>
              <a:t>EconomicTerms</a:t>
            </a:r>
            <a:endParaRPr lang="en-GB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FD95C7EC-0350-6848-7245-320DEF033DCB}"/>
              </a:ext>
            </a:extLst>
          </p:cNvPr>
          <p:cNvSpPr txBox="1">
            <a:spLocks/>
          </p:cNvSpPr>
          <p:nvPr/>
        </p:nvSpPr>
        <p:spPr>
          <a:xfrm>
            <a:off x="346493" y="769123"/>
            <a:ext cx="6156857" cy="4858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6213" indent="-176213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3A4A6A"/>
                </a:solidFill>
                <a:latin typeface="+mn-lt"/>
                <a:ea typeface="+mn-ea"/>
                <a:cs typeface="+mn-cs"/>
              </a:defRPr>
            </a:lvl1pPr>
            <a:lvl2pPr marL="360363" indent="-1841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3A4A6A"/>
                </a:solidFill>
                <a:latin typeface="+mn-lt"/>
                <a:ea typeface="+mn-ea"/>
                <a:cs typeface="+mn-cs"/>
              </a:defRPr>
            </a:lvl2pPr>
            <a:lvl3pPr marL="536575" indent="-1762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3A4A6A"/>
                </a:solidFill>
                <a:latin typeface="+mn-lt"/>
                <a:ea typeface="+mn-ea"/>
                <a:cs typeface="+mn-cs"/>
              </a:defRPr>
            </a:lvl3pPr>
            <a:lvl4pPr marL="720725" indent="-1841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3A4A6A"/>
                </a:solidFill>
                <a:latin typeface="+mn-lt"/>
                <a:ea typeface="+mn-ea"/>
                <a:cs typeface="+mn-cs"/>
              </a:defRPr>
            </a:lvl4pPr>
            <a:lvl5pPr marL="896938" indent="-1762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3A4A6A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b="1"/>
              <a:t>Target Structure</a:t>
            </a:r>
          </a:p>
          <a:p>
            <a:pPr marL="0" indent="0">
              <a:buNone/>
            </a:pPr>
            <a:endParaRPr lang="en-GB" b="1"/>
          </a:p>
          <a:p>
            <a:pPr marL="0" indent="0">
              <a:buNone/>
            </a:pPr>
            <a:endParaRPr lang="en-GB" b="1"/>
          </a:p>
          <a:p>
            <a:pPr marL="0" indent="0">
              <a:buNone/>
            </a:pPr>
            <a:endParaRPr lang="en-GB" b="1"/>
          </a:p>
          <a:p>
            <a:pPr marL="0" indent="0">
              <a:buNone/>
            </a:pPr>
            <a:endParaRPr lang="en-GB" b="1"/>
          </a:p>
          <a:p>
            <a:pPr marL="0" indent="0">
              <a:buNone/>
            </a:pPr>
            <a:endParaRPr lang="en-GB" b="1"/>
          </a:p>
          <a:p>
            <a:pPr marL="0" indent="0">
              <a:buNone/>
            </a:pPr>
            <a:endParaRPr lang="en-GB" b="1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985054D-BA79-23E7-C8DB-EF306D601D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4723" y="1088979"/>
            <a:ext cx="5837310" cy="341078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19D4B28-070A-394C-3251-2D8A8CD72F3C}"/>
              </a:ext>
            </a:extLst>
          </p:cNvPr>
          <p:cNvSpPr txBox="1"/>
          <p:nvPr/>
        </p:nvSpPr>
        <p:spPr>
          <a:xfrm>
            <a:off x="8782433" y="1495322"/>
            <a:ext cx="2946261" cy="14275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b="0">
                <a:solidFill>
                  <a:srgbClr val="CC1598"/>
                </a:solidFill>
                <a:effectLst/>
                <a:latin typeface="Menlo"/>
              </a:rPr>
              <a:t>type</a:t>
            </a:r>
            <a:r>
              <a:rPr lang="en-US" sz="1000" b="0">
                <a:solidFill>
                  <a:srgbClr val="0D0D0D"/>
                </a:solidFill>
                <a:effectLst/>
                <a:latin typeface="Menlo"/>
              </a:rPr>
              <a:t> NonTransferableProduct </a:t>
            </a:r>
            <a:r>
              <a:rPr lang="en-US" sz="1000" b="0">
                <a:solidFill>
                  <a:srgbClr val="CC1598"/>
                </a:solidFill>
                <a:effectLst/>
                <a:latin typeface="Menlo"/>
              </a:rPr>
              <a:t>extends</a:t>
            </a:r>
            <a:r>
              <a:rPr lang="en-US" sz="1000" b="0">
                <a:solidFill>
                  <a:srgbClr val="0D0D0D"/>
                </a:solidFill>
                <a:effectLst/>
                <a:latin typeface="Menlo"/>
              </a:rPr>
              <a:t> ProductBase:</a:t>
            </a:r>
          </a:p>
          <a:p>
            <a:r>
              <a:rPr lang="en-US" sz="1000" b="0">
                <a:solidFill>
                  <a:srgbClr val="0D0D0D"/>
                </a:solidFill>
                <a:effectLst/>
                <a:latin typeface="Menlo"/>
              </a:rPr>
              <a:t>    </a:t>
            </a:r>
            <a:r>
              <a:rPr lang="en-US" sz="1000" b="1">
                <a:solidFill>
                  <a:srgbClr val="0D0D0D"/>
                </a:solidFill>
                <a:effectLst/>
                <a:latin typeface="Menlo"/>
              </a:rPr>
              <a:t>productTaxonomy</a:t>
            </a:r>
            <a:r>
              <a:rPr lang="en-US" sz="1000" b="0">
                <a:solidFill>
                  <a:srgbClr val="0D0D0D"/>
                </a:solidFill>
                <a:effectLst/>
                <a:latin typeface="Menlo"/>
              </a:rPr>
              <a:t> ProductTaxonomy (</a:t>
            </a:r>
            <a:r>
              <a:rPr lang="en-US" sz="1000" b="0">
                <a:solidFill>
                  <a:srgbClr val="CC1598"/>
                </a:solidFill>
                <a:effectLst/>
                <a:latin typeface="Menlo"/>
              </a:rPr>
              <a:t>0</a:t>
            </a:r>
            <a:r>
              <a:rPr lang="en-US" sz="1000" b="0">
                <a:solidFill>
                  <a:srgbClr val="0D0D0D"/>
                </a:solidFill>
                <a:effectLst/>
                <a:latin typeface="Menlo"/>
              </a:rPr>
              <a:t>..</a:t>
            </a:r>
            <a:r>
              <a:rPr lang="en-US" sz="1000" b="0">
                <a:solidFill>
                  <a:srgbClr val="CC1598"/>
                </a:solidFill>
                <a:effectLst/>
                <a:latin typeface="Menlo"/>
              </a:rPr>
              <a:t>*</a:t>
            </a:r>
            <a:r>
              <a:rPr lang="en-US" sz="1000" b="0">
                <a:solidFill>
                  <a:srgbClr val="0D0D0D"/>
                </a:solidFill>
                <a:effectLst/>
                <a:latin typeface="Menlo"/>
              </a:rPr>
              <a:t>)</a:t>
            </a:r>
          </a:p>
          <a:p>
            <a:r>
              <a:rPr lang="en-US" sz="1000" b="0">
                <a:solidFill>
                  <a:srgbClr val="0D0D0D"/>
                </a:solidFill>
                <a:effectLst/>
                <a:latin typeface="Menlo"/>
              </a:rPr>
              <a:t>    economicTerms EconomicTerms (</a:t>
            </a:r>
            <a:r>
              <a:rPr lang="en-US" sz="1000" b="0">
                <a:solidFill>
                  <a:srgbClr val="CC1598"/>
                </a:solidFill>
                <a:effectLst/>
                <a:latin typeface="Menlo"/>
              </a:rPr>
              <a:t>1</a:t>
            </a:r>
            <a:r>
              <a:rPr lang="en-US" sz="1000" b="0">
                <a:solidFill>
                  <a:srgbClr val="0D0D0D"/>
                </a:solidFill>
                <a:effectLst/>
                <a:latin typeface="Menlo"/>
              </a:rPr>
              <a:t>..</a:t>
            </a:r>
            <a:r>
              <a:rPr lang="en-US" sz="1000" b="0">
                <a:solidFill>
                  <a:srgbClr val="CC1598"/>
                </a:solidFill>
                <a:effectLst/>
                <a:latin typeface="Menlo"/>
              </a:rPr>
              <a:t>1</a:t>
            </a:r>
            <a:r>
              <a:rPr lang="en-US" sz="1000" b="0">
                <a:solidFill>
                  <a:srgbClr val="0D0D0D"/>
                </a:solidFill>
                <a:effectLst/>
                <a:latin typeface="Menlo"/>
              </a:rPr>
              <a:t>)</a:t>
            </a:r>
          </a:p>
          <a:p>
            <a:pPr marL="176213" lvl="1">
              <a:lnSpc>
                <a:spcPct val="90000"/>
              </a:lnSpc>
              <a:spcBef>
                <a:spcPts val="500"/>
              </a:spcBef>
            </a:pPr>
            <a:endParaRPr lang="en-US" sz="1400">
              <a:solidFill>
                <a:srgbClr val="3A4A6A"/>
              </a:solidFill>
            </a:endParaRPr>
          </a:p>
          <a:p>
            <a:endParaRPr lang="en-US" sz="1000">
              <a:solidFill>
                <a:srgbClr val="0D0D0D"/>
              </a:solidFill>
              <a:latin typeface="Menlo"/>
            </a:endParaRPr>
          </a:p>
          <a:p>
            <a:r>
              <a:rPr lang="fr-FR" sz="1000" b="0">
                <a:solidFill>
                  <a:srgbClr val="CC1598"/>
                </a:solidFill>
                <a:effectLst/>
                <a:latin typeface="Menlo"/>
              </a:rPr>
              <a:t>type</a:t>
            </a:r>
            <a:r>
              <a:rPr lang="fr-FR" sz="1000" b="0">
                <a:solidFill>
                  <a:srgbClr val="0D0D0D"/>
                </a:solidFill>
                <a:effectLst/>
                <a:latin typeface="Menlo"/>
              </a:rPr>
              <a:t> ProductBase:</a:t>
            </a:r>
          </a:p>
          <a:p>
            <a:r>
              <a:rPr lang="fr-FR" sz="1000" b="1">
                <a:solidFill>
                  <a:srgbClr val="0D0D0D"/>
                </a:solidFill>
                <a:effectLst/>
                <a:latin typeface="Menlo"/>
              </a:rPr>
              <a:t>   productIdentifier</a:t>
            </a:r>
            <a:r>
              <a:rPr lang="fr-FR" sz="1000" b="0">
                <a:solidFill>
                  <a:srgbClr val="0D0D0D"/>
                </a:solidFill>
                <a:effectLst/>
                <a:latin typeface="Menlo"/>
              </a:rPr>
              <a:t> ProductIdentifier (</a:t>
            </a:r>
            <a:r>
              <a:rPr lang="fr-FR" sz="1000" b="0">
                <a:solidFill>
                  <a:srgbClr val="CC1598"/>
                </a:solidFill>
                <a:effectLst/>
                <a:latin typeface="Menlo"/>
              </a:rPr>
              <a:t>0</a:t>
            </a:r>
            <a:r>
              <a:rPr lang="fr-FR" sz="1000" b="0">
                <a:solidFill>
                  <a:srgbClr val="0D0D0D"/>
                </a:solidFill>
                <a:effectLst/>
                <a:latin typeface="Menlo"/>
              </a:rPr>
              <a:t>..</a:t>
            </a:r>
            <a:r>
              <a:rPr lang="fr-FR" sz="1000" b="0">
                <a:solidFill>
                  <a:srgbClr val="CC1598"/>
                </a:solidFill>
                <a:effectLst/>
                <a:latin typeface="Menlo"/>
              </a:rPr>
              <a:t>*</a:t>
            </a:r>
            <a:r>
              <a:rPr lang="fr-FR" sz="1000" b="0">
                <a:solidFill>
                  <a:srgbClr val="0D0D0D"/>
                </a:solidFill>
                <a:effectLst/>
                <a:latin typeface="Menlo"/>
              </a:rPr>
              <a:t>)</a:t>
            </a:r>
          </a:p>
          <a:p>
            <a:endParaRPr lang="en-US" sz="1000" b="0">
              <a:solidFill>
                <a:srgbClr val="0D0D0D"/>
              </a:solidFill>
              <a:effectLst/>
              <a:latin typeface="Menlo"/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FDE629E7-5E41-55E7-B04A-1B294A8A6BBF}"/>
              </a:ext>
            </a:extLst>
          </p:cNvPr>
          <p:cNvSpPr txBox="1">
            <a:spLocks/>
          </p:cNvSpPr>
          <p:nvPr/>
        </p:nvSpPr>
        <p:spPr>
          <a:xfrm>
            <a:off x="6386945" y="4691640"/>
            <a:ext cx="5341749" cy="182025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176213" indent="-176213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3A4A6A"/>
                </a:solidFill>
                <a:latin typeface="+mn-lt"/>
                <a:ea typeface="+mn-ea"/>
                <a:cs typeface="+mn-cs"/>
              </a:defRPr>
            </a:lvl1pPr>
            <a:lvl2pPr marL="360363" indent="-1841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3A4A6A"/>
                </a:solidFill>
                <a:latin typeface="+mn-lt"/>
                <a:ea typeface="+mn-ea"/>
                <a:cs typeface="+mn-cs"/>
              </a:defRPr>
            </a:lvl2pPr>
            <a:lvl3pPr marL="536575" indent="-1762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3A4A6A"/>
                </a:solidFill>
                <a:latin typeface="+mn-lt"/>
                <a:ea typeface="+mn-ea"/>
                <a:cs typeface="+mn-cs"/>
              </a:defRPr>
            </a:lvl3pPr>
            <a:lvl4pPr marL="720725" indent="-1841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3A4A6A"/>
                </a:solidFill>
                <a:latin typeface="+mn-lt"/>
                <a:ea typeface="+mn-ea"/>
                <a:cs typeface="+mn-cs"/>
              </a:defRPr>
            </a:lvl4pPr>
            <a:lvl5pPr marL="896938" indent="-1762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3A4A6A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b="1"/>
              <a:t>Example use cases:</a:t>
            </a:r>
          </a:p>
          <a:p>
            <a:r>
              <a:rPr lang="en-GB"/>
              <a:t>Trading transferable cash products (securities, loans, ETDs)</a:t>
            </a:r>
          </a:p>
          <a:p>
            <a:r>
              <a:rPr lang="en-GB"/>
              <a:t>OTC Derivatives: Swaps, Swaptions, etc</a:t>
            </a:r>
          </a:p>
          <a:p>
            <a:r>
              <a:rPr lang="en-GB"/>
              <a:t>Repos</a:t>
            </a:r>
          </a:p>
          <a:p>
            <a:r>
              <a:rPr lang="en-GB"/>
              <a:t>Security Lending.</a:t>
            </a:r>
            <a:endParaRPr lang="en-GB" b="1">
              <a:solidFill>
                <a:srgbClr val="98480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905156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0B9C4F17-5B89-26B6-BEA8-FEC09037B954}"/>
              </a:ext>
            </a:extLst>
          </p:cNvPr>
          <p:cNvSpPr/>
          <p:nvPr/>
        </p:nvSpPr>
        <p:spPr>
          <a:xfrm>
            <a:off x="618596" y="1854211"/>
            <a:ext cx="8801065" cy="3859282"/>
          </a:xfrm>
          <a:prstGeom prst="rect">
            <a:avLst/>
          </a:prstGeom>
          <a:solidFill>
            <a:srgbClr val="F6F6F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46F9AB9-902F-EF1C-7B0C-165CBFACBD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/>
              <a:t>New simple Payout: buySellPayout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E08909-AB81-2B39-D425-5DA67E43BD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6493" y="675119"/>
            <a:ext cx="7206099" cy="2128270"/>
          </a:xfrm>
        </p:spPr>
        <p:txBody>
          <a:bodyPr/>
          <a:lstStyle/>
          <a:p>
            <a:r>
              <a:rPr lang="en-GB"/>
              <a:t>Proposing the creation of a new </a:t>
            </a:r>
            <a:r>
              <a:rPr lang="en-GB" b="1">
                <a:solidFill>
                  <a:srgbClr val="984807"/>
                </a:solidFill>
              </a:rPr>
              <a:t>Payout</a:t>
            </a:r>
            <a:r>
              <a:rPr lang="en-GB"/>
              <a:t> type to model the straight exchange of two </a:t>
            </a:r>
            <a:r>
              <a:rPr lang="en-GB" b="1">
                <a:solidFill>
                  <a:srgbClr val="984807"/>
                </a:solidFill>
              </a:rPr>
              <a:t>Assets</a:t>
            </a:r>
            <a:r>
              <a:rPr lang="en-GB"/>
              <a:t> between the two parties to the trade.</a:t>
            </a:r>
          </a:p>
          <a:p>
            <a:r>
              <a:rPr lang="en-GB"/>
              <a:t>Working name </a:t>
            </a:r>
            <a:r>
              <a:rPr lang="en-GB" b="1">
                <a:solidFill>
                  <a:srgbClr val="984807"/>
                </a:solidFill>
              </a:rPr>
              <a:t>buySellPayout</a:t>
            </a:r>
            <a:r>
              <a:rPr lang="en-GB"/>
              <a:t>; open to suggestions on improving the name.</a:t>
            </a:r>
          </a:p>
          <a:p>
            <a:r>
              <a:rPr lang="en-GB"/>
              <a:t>This is a negotiated trade that creates a </a:t>
            </a:r>
            <a:r>
              <a:rPr lang="en-GB" b="1">
                <a:solidFill>
                  <a:srgbClr val="984807"/>
                </a:solidFill>
              </a:rPr>
              <a:t>NonTransferableProduct</a:t>
            </a:r>
            <a:r>
              <a:rPr lang="en-GB"/>
              <a:t> (f.k.a. </a:t>
            </a:r>
            <a:r>
              <a:rPr lang="en-GB" b="1">
                <a:solidFill>
                  <a:srgbClr val="984807"/>
                </a:solidFill>
              </a:rPr>
              <a:t>ContractualProduct</a:t>
            </a:r>
            <a:r>
              <a:rPr lang="en-GB"/>
              <a:t>).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0D549C-57C7-F648-22D3-6713F0578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79168" y="6597124"/>
            <a:ext cx="449525" cy="260876"/>
          </a:xfrm>
        </p:spPr>
        <p:txBody>
          <a:bodyPr/>
          <a:lstStyle/>
          <a:p>
            <a:r>
              <a:rPr lang="en-US"/>
              <a:t> </a:t>
            </a:r>
            <a:fld id="{BF689438-0CE8-CD40-AC3D-D8BB5199B61A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0F68B31-3774-C1BA-4D2F-2E72C64179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9394" y="2221264"/>
            <a:ext cx="6291724" cy="349222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49633AF-B169-446B-7558-73616C5B0F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173" y="1900719"/>
            <a:ext cx="5627110" cy="1985851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F5B2D950-7DF5-40B1-4541-1D5055C67FF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-1" t="35384" r="20184"/>
          <a:stretch/>
        </p:blipFill>
        <p:spPr>
          <a:xfrm>
            <a:off x="5925390" y="3542412"/>
            <a:ext cx="372576" cy="30777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AF4851A-5B2A-ED7E-76BE-B77D1C109E39}"/>
              </a:ext>
            </a:extLst>
          </p:cNvPr>
          <p:cNvSpPr txBox="1"/>
          <p:nvPr/>
        </p:nvSpPr>
        <p:spPr>
          <a:xfrm>
            <a:off x="3027280" y="2051150"/>
            <a:ext cx="34388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>
                <a:solidFill>
                  <a:schemeClr val="accent1"/>
                </a:solidFill>
              </a:rPr>
              <a:t>Updated TradeLot / PriceQuantity structure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EE17B1A-ED15-E75E-BEAD-80569827CEF7}"/>
              </a:ext>
            </a:extLst>
          </p:cNvPr>
          <p:cNvSpPr txBox="1"/>
          <p:nvPr/>
        </p:nvSpPr>
        <p:spPr>
          <a:xfrm>
            <a:off x="6117344" y="4081153"/>
            <a:ext cx="24540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>
                <a:solidFill>
                  <a:schemeClr val="accent1"/>
                </a:solidFill>
              </a:rPr>
              <a:t>New buySellPayout structure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DD96400-0CB5-320E-3F7A-1918304C2CB1}"/>
              </a:ext>
            </a:extLst>
          </p:cNvPr>
          <p:cNvSpPr txBox="1"/>
          <p:nvPr/>
        </p:nvSpPr>
        <p:spPr>
          <a:xfrm>
            <a:off x="9675800" y="5043792"/>
            <a:ext cx="211879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i="1"/>
              <a:t>* There is a known issue with the namespace hierarchy here for which we will propose a solution.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1BB1589B-3A7D-B9A8-977D-622364D4AA40}"/>
              </a:ext>
            </a:extLst>
          </p:cNvPr>
          <p:cNvSpPr txBox="1">
            <a:spLocks/>
          </p:cNvSpPr>
          <p:nvPr/>
        </p:nvSpPr>
        <p:spPr>
          <a:xfrm>
            <a:off x="346493" y="5802731"/>
            <a:ext cx="11496554" cy="8250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6213" indent="-176213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3A4A6A"/>
                </a:solidFill>
                <a:latin typeface="+mn-lt"/>
                <a:ea typeface="+mn-ea"/>
                <a:cs typeface="+mn-cs"/>
              </a:defRPr>
            </a:lvl1pPr>
            <a:lvl2pPr marL="360363" indent="-1841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3A4A6A"/>
                </a:solidFill>
                <a:latin typeface="+mn-lt"/>
                <a:ea typeface="+mn-ea"/>
                <a:cs typeface="+mn-cs"/>
              </a:defRPr>
            </a:lvl2pPr>
            <a:lvl3pPr marL="536575" indent="-1762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3A4A6A"/>
                </a:solidFill>
                <a:latin typeface="+mn-lt"/>
                <a:ea typeface="+mn-ea"/>
                <a:cs typeface="+mn-cs"/>
              </a:defRPr>
            </a:lvl3pPr>
            <a:lvl4pPr marL="720725" indent="-1841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3A4A6A"/>
                </a:solidFill>
                <a:latin typeface="+mn-lt"/>
                <a:ea typeface="+mn-ea"/>
                <a:cs typeface="+mn-cs"/>
              </a:defRPr>
            </a:lvl4pPr>
            <a:lvl5pPr marL="896938" indent="-1762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3A4A6A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Use case in FX where the exchange of two currencies can be represented as a </a:t>
            </a:r>
            <a:r>
              <a:rPr lang="en-GB" b="1">
                <a:solidFill>
                  <a:srgbClr val="984807"/>
                </a:solidFill>
              </a:rPr>
              <a:t>buySellPayout</a:t>
            </a:r>
            <a:r>
              <a:rPr lang="en-GB"/>
              <a:t> with </a:t>
            </a:r>
          </a:p>
          <a:p>
            <a:pPr lvl="1"/>
            <a:r>
              <a:rPr lang="en-GB"/>
              <a:t>one party selling/paying (“payer” : “Party1”) the trade price and quantity in a given currency (in the </a:t>
            </a:r>
            <a:r>
              <a:rPr lang="en-GB" b="1">
                <a:solidFill>
                  <a:srgbClr val="984807"/>
                </a:solidFill>
              </a:rPr>
              <a:t>TradeLot</a:t>
            </a:r>
            <a:r>
              <a:rPr lang="en-GB"/>
              <a:t>)</a:t>
            </a:r>
          </a:p>
          <a:p>
            <a:pPr lvl="1"/>
            <a:r>
              <a:rPr lang="en-GB"/>
              <a:t>the other party buying/receiving  (“receiver” : “Party2”) a given quantity of a cash </a:t>
            </a:r>
            <a:r>
              <a:rPr lang="en-GB" b="1">
                <a:solidFill>
                  <a:srgbClr val="984807"/>
                </a:solidFill>
              </a:rPr>
              <a:t>Asset</a:t>
            </a:r>
            <a:r>
              <a:rPr lang="en-GB"/>
              <a:t> with a given currency in the </a:t>
            </a:r>
            <a:r>
              <a:rPr lang="en-GB" b="1">
                <a:solidFill>
                  <a:srgbClr val="984807"/>
                </a:solidFill>
              </a:rPr>
              <a:t>BuySellPayout</a:t>
            </a:r>
            <a:r>
              <a:rPr lang="en-GB"/>
              <a:t>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B2BE1BD-4995-E774-49A8-20B50DDBF235}"/>
              </a:ext>
            </a:extLst>
          </p:cNvPr>
          <p:cNvSpPr txBox="1"/>
          <p:nvPr/>
        </p:nvSpPr>
        <p:spPr>
          <a:xfrm>
            <a:off x="7641590" y="689921"/>
            <a:ext cx="4444903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b="0">
                <a:solidFill>
                  <a:srgbClr val="CC1598"/>
                </a:solidFill>
                <a:effectLst/>
                <a:latin typeface="Lucida Console" panose="020B0609040504020204" pitchFamily="49" charset="0"/>
              </a:rPr>
              <a:t>type</a:t>
            </a:r>
            <a:r>
              <a:rPr lang="en-US" sz="1100" b="0">
                <a:solidFill>
                  <a:srgbClr val="0D0D0D"/>
                </a:solidFill>
                <a:effectLst/>
                <a:latin typeface="Lucida Console" panose="020B0609040504020204" pitchFamily="49" charset="0"/>
              </a:rPr>
              <a:t> BuySellPayout </a:t>
            </a:r>
            <a:r>
              <a:rPr lang="en-US" sz="1100" b="0">
                <a:solidFill>
                  <a:srgbClr val="CC1598"/>
                </a:solidFill>
                <a:effectLst/>
                <a:latin typeface="Lucida Console" panose="020B0609040504020204" pitchFamily="49" charset="0"/>
              </a:rPr>
              <a:t>extends</a:t>
            </a:r>
            <a:r>
              <a:rPr lang="en-US" sz="1100" b="0">
                <a:solidFill>
                  <a:srgbClr val="0D0D0D"/>
                </a:solidFill>
                <a:effectLst/>
                <a:latin typeface="Lucida Console" panose="020B0609040504020204" pitchFamily="49" charset="0"/>
              </a:rPr>
              <a:t> PayoutBase:</a:t>
            </a:r>
          </a:p>
          <a:p>
            <a:r>
              <a:rPr lang="en-US" sz="1100" b="0">
                <a:solidFill>
                  <a:srgbClr val="0D0D0D"/>
                </a:solidFill>
                <a:effectLst/>
                <a:latin typeface="Lucida Console" panose="020B0609040504020204" pitchFamily="49" charset="0"/>
              </a:rPr>
              <a:t>    asset Asset (</a:t>
            </a:r>
            <a:r>
              <a:rPr lang="en-US" sz="1100" b="0">
                <a:solidFill>
                  <a:srgbClr val="CC1598"/>
                </a:solidFill>
                <a:effectLst/>
                <a:latin typeface="Lucida Console" panose="020B0609040504020204" pitchFamily="49" charset="0"/>
              </a:rPr>
              <a:t>0</a:t>
            </a:r>
            <a:r>
              <a:rPr lang="en-US" sz="1100" b="0">
                <a:solidFill>
                  <a:srgbClr val="0D0D0D"/>
                </a:solidFill>
                <a:effectLst/>
                <a:latin typeface="Lucida Console" panose="020B0609040504020204" pitchFamily="49" charset="0"/>
              </a:rPr>
              <a:t>..</a:t>
            </a:r>
            <a:r>
              <a:rPr lang="en-US" sz="1100" b="0">
                <a:solidFill>
                  <a:srgbClr val="CC1598"/>
                </a:solidFill>
                <a:effectLst/>
                <a:latin typeface="Lucida Console" panose="020B0609040504020204" pitchFamily="49" charset="0"/>
              </a:rPr>
              <a:t>1</a:t>
            </a:r>
            <a:r>
              <a:rPr lang="en-US" sz="1100" b="0">
                <a:solidFill>
                  <a:srgbClr val="0D0D0D"/>
                </a:solidFill>
                <a:effectLst/>
                <a:latin typeface="Lucida Console" panose="020B0609040504020204" pitchFamily="49" charset="0"/>
              </a:rPr>
              <a:t>)</a:t>
            </a:r>
          </a:p>
          <a:p>
            <a:r>
              <a:rPr lang="en-US" sz="1100" b="0">
                <a:solidFill>
                  <a:srgbClr val="0D0D0D"/>
                </a:solidFill>
                <a:effectLst/>
                <a:latin typeface="Lucida Console" panose="020B0609040504020204" pitchFamily="49" charset="0"/>
              </a:rPr>
              <a:t>    transferableProduct TransferableProduct (</a:t>
            </a:r>
            <a:r>
              <a:rPr lang="en-US" sz="1100" b="0">
                <a:solidFill>
                  <a:srgbClr val="CC1598"/>
                </a:solidFill>
                <a:effectLst/>
                <a:latin typeface="Lucida Console" panose="020B0609040504020204" pitchFamily="49" charset="0"/>
              </a:rPr>
              <a:t>0</a:t>
            </a:r>
            <a:r>
              <a:rPr lang="en-US" sz="1100" b="0">
                <a:solidFill>
                  <a:srgbClr val="0D0D0D"/>
                </a:solidFill>
                <a:effectLst/>
                <a:latin typeface="Lucida Console" panose="020B0609040504020204" pitchFamily="49" charset="0"/>
              </a:rPr>
              <a:t>..</a:t>
            </a:r>
            <a:r>
              <a:rPr lang="en-US" sz="1100" b="0">
                <a:solidFill>
                  <a:srgbClr val="CC1598"/>
                </a:solidFill>
                <a:effectLst/>
                <a:latin typeface="Lucida Console" panose="020B0609040504020204" pitchFamily="49" charset="0"/>
              </a:rPr>
              <a:t>1</a:t>
            </a:r>
            <a:r>
              <a:rPr lang="en-US" sz="1100" b="0">
                <a:solidFill>
                  <a:srgbClr val="0D0D0D"/>
                </a:solidFill>
                <a:effectLst/>
                <a:latin typeface="Lucida Console" panose="020B0609040504020204" pitchFamily="49" charset="0"/>
              </a:rPr>
              <a:t>)</a:t>
            </a:r>
          </a:p>
          <a:p>
            <a:r>
              <a:rPr lang="en-US" sz="1100" b="0">
                <a:solidFill>
                  <a:srgbClr val="0D0D0D"/>
                </a:solidFill>
                <a:effectLst/>
                <a:latin typeface="Lucida Console" panose="020B0609040504020204" pitchFamily="49" charset="0"/>
              </a:rPr>
              <a:t>    contractProduct ContractProduct (</a:t>
            </a:r>
            <a:r>
              <a:rPr lang="en-US" sz="1100" b="0">
                <a:solidFill>
                  <a:srgbClr val="CC1598"/>
                </a:solidFill>
                <a:effectLst/>
                <a:latin typeface="Lucida Console" panose="020B0609040504020204" pitchFamily="49" charset="0"/>
              </a:rPr>
              <a:t>0</a:t>
            </a:r>
            <a:r>
              <a:rPr lang="en-US" sz="1100" b="0">
                <a:solidFill>
                  <a:srgbClr val="0D0D0D"/>
                </a:solidFill>
                <a:effectLst/>
                <a:latin typeface="Lucida Console" panose="020B0609040504020204" pitchFamily="49" charset="0"/>
              </a:rPr>
              <a:t>..</a:t>
            </a:r>
            <a:r>
              <a:rPr lang="en-US" sz="1100" b="0">
                <a:solidFill>
                  <a:srgbClr val="CC1598"/>
                </a:solidFill>
                <a:effectLst/>
                <a:latin typeface="Lucida Console" panose="020B0609040504020204" pitchFamily="49" charset="0"/>
              </a:rPr>
              <a:t>1</a:t>
            </a:r>
            <a:r>
              <a:rPr lang="en-US" sz="1100" b="0">
                <a:solidFill>
                  <a:srgbClr val="0D0D0D"/>
                </a:solidFill>
                <a:effectLst/>
                <a:latin typeface="Lucida Console" panose="020B0609040504020204" pitchFamily="49" charset="0"/>
              </a:rPr>
              <a:t>)</a:t>
            </a:r>
          </a:p>
          <a:p>
            <a:r>
              <a:rPr lang="en-US" sz="1100" b="0">
                <a:solidFill>
                  <a:srgbClr val="0D0D0D"/>
                </a:solidFill>
                <a:effectLst/>
                <a:latin typeface="Lucida Console" panose="020B0609040504020204" pitchFamily="49" charset="0"/>
              </a:rPr>
              <a:t>    </a:t>
            </a:r>
            <a:r>
              <a:rPr lang="en-US" sz="1100" b="0">
                <a:solidFill>
                  <a:srgbClr val="CC1598"/>
                </a:solidFill>
                <a:effectLst/>
                <a:latin typeface="Lucida Console" panose="020B0609040504020204" pitchFamily="49" charset="0"/>
              </a:rPr>
              <a:t>condition</a:t>
            </a:r>
            <a:r>
              <a:rPr lang="en-US" sz="1100" b="0">
                <a:solidFill>
                  <a:srgbClr val="0D0D0D"/>
                </a:solidFill>
                <a:effectLst/>
                <a:latin typeface="Lucida Console" panose="020B0609040504020204" pitchFamily="49" charset="0"/>
              </a:rPr>
              <a:t> OnlyOne:</a:t>
            </a:r>
          </a:p>
          <a:p>
            <a:r>
              <a:rPr lang="en-US" sz="1100" b="0">
                <a:solidFill>
                  <a:srgbClr val="0D0D0D"/>
                </a:solidFill>
                <a:effectLst/>
                <a:latin typeface="Lucida Console" panose="020B0609040504020204" pitchFamily="49" charset="0"/>
              </a:rPr>
              <a:t>         </a:t>
            </a:r>
            <a:r>
              <a:rPr lang="en-US" sz="1100" b="0">
                <a:solidFill>
                  <a:srgbClr val="CC1598"/>
                </a:solidFill>
                <a:effectLst/>
                <a:latin typeface="Lucida Console" panose="020B0609040504020204" pitchFamily="49" charset="0"/>
              </a:rPr>
              <a:t>one-of</a:t>
            </a:r>
            <a:endParaRPr lang="en-US" sz="1100" b="0">
              <a:solidFill>
                <a:srgbClr val="0D0D0D"/>
              </a:solidFill>
              <a:effectLst/>
              <a:latin typeface="Lucida Console" panose="020B0609040504020204" pitchFamily="49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64EC913-6127-F014-6BBE-F152FC95462A}"/>
              </a:ext>
            </a:extLst>
          </p:cNvPr>
          <p:cNvSpPr txBox="1"/>
          <p:nvPr/>
        </p:nvSpPr>
        <p:spPr>
          <a:xfrm>
            <a:off x="11419219" y="633627"/>
            <a:ext cx="3725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i="1"/>
              <a:t>*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37846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97A35441192504E941916A6BB7CAB60" ma:contentTypeVersion="18" ma:contentTypeDescription="Create a new document." ma:contentTypeScope="" ma:versionID="9d5642e2e5d9a1db5aa1ec2cd007cf72">
  <xsd:schema xmlns:xsd="http://www.w3.org/2001/XMLSchema" xmlns:xs="http://www.w3.org/2001/XMLSchema" xmlns:p="http://schemas.microsoft.com/office/2006/metadata/properties" xmlns:ns2="c447c792-83e2-45dd-ac7e-1702c34990c0" xmlns:ns3="00be556b-07be-406f-b6a0-42029f950c34" targetNamespace="http://schemas.microsoft.com/office/2006/metadata/properties" ma:root="true" ma:fieldsID="84ff2ce93eca1962f2cb0e3d986edde0" ns2:_="" ns3:_="">
    <xsd:import namespace="c447c792-83e2-45dd-ac7e-1702c34990c0"/>
    <xsd:import namespace="00be556b-07be-406f-b6a0-42029f950c3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447c792-83e2-45dd-ac7e-1702c34990c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57f26cd1-54e8-4988-9c8a-88507d19a8d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0be556b-07be-406f-b6a0-42029f950c34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efcda107-6db4-485d-b4c8-2411fe9ed099}" ma:internalName="TaxCatchAll" ma:showField="CatchAllData" ma:web="00be556b-07be-406f-b6a0-42029f950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0be556b-07be-406f-b6a0-42029f950c34" xsi:nil="true"/>
    <lcf76f155ced4ddcb4097134ff3c332f xmlns="c447c792-83e2-45dd-ac7e-1702c34990c0">
      <Terms xmlns="http://schemas.microsoft.com/office/infopath/2007/PartnerControls"/>
    </lcf76f155ced4ddcb4097134ff3c332f>
    <SharedWithUsers xmlns="00be556b-07be-406f-b6a0-42029f950c34">
      <UserInfo>
        <DisplayName>lionel</DisplayName>
        <AccountId>571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BA65D741-6703-44CB-A5FE-5540034C97BC}">
  <ds:schemaRefs>
    <ds:schemaRef ds:uri="00be556b-07be-406f-b6a0-42029f950c34"/>
    <ds:schemaRef ds:uri="c447c792-83e2-45dd-ac7e-1702c34990c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047BAF8B-F9D2-48C0-B409-DF7A80D8240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426F0FF-69F7-4DAB-962B-83F74312FC0C}">
  <ds:schemaRefs>
    <ds:schemaRef ds:uri="http://purl.org/dc/dcmitype/"/>
    <ds:schemaRef ds:uri="c447c792-83e2-45dd-ac7e-1702c34990c0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www.w3.org/XML/1998/namespace"/>
    <ds:schemaRef ds:uri="http://schemas.openxmlformats.org/package/2006/metadata/core-properties"/>
    <ds:schemaRef ds:uri="00be556b-07be-406f-b6a0-42029f950c34"/>
    <ds:schemaRef ds:uri="http://schemas.microsoft.com/office/2006/metadata/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1727</Words>
  <Application>Microsoft Office PowerPoint</Application>
  <PresentationFormat>Widescreen</PresentationFormat>
  <Paragraphs>256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Lucida Console</vt:lpstr>
      <vt:lpstr>Menlo</vt:lpstr>
      <vt:lpstr>Office Theme</vt:lpstr>
      <vt:lpstr>PowerPoint Presentation</vt:lpstr>
      <vt:lpstr>Current Model (ie CDM 5.x)</vt:lpstr>
      <vt:lpstr>Summary of Proposed Refactoring to the Model (target CDM 6.x)</vt:lpstr>
      <vt:lpstr>One Step Further?  Refining Assets with the concept of “issuer”</vt:lpstr>
      <vt:lpstr>Target Model: Composition of Assets</vt:lpstr>
      <vt:lpstr>Transferable Product</vt:lpstr>
      <vt:lpstr>Exchange Traded Products examples</vt:lpstr>
      <vt:lpstr>Non Transferable Product</vt:lpstr>
      <vt:lpstr>New simple Payout: buySellPayout</vt:lpstr>
      <vt:lpstr>Foreign Exchange example</vt:lpstr>
      <vt:lpstr>Interest Rate Swap</vt:lpstr>
      <vt:lpstr>ContractProduct</vt:lpstr>
      <vt:lpstr>Observable and Observation</vt:lpstr>
      <vt:lpstr>Next Steps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Leo Labeis</dc:creator>
  <cp:lastModifiedBy>Lionel Smith-Gordon</cp:lastModifiedBy>
  <cp:revision>2</cp:revision>
  <dcterms:created xsi:type="dcterms:W3CDTF">2023-03-16T16:18:28Z</dcterms:created>
  <dcterms:modified xsi:type="dcterms:W3CDTF">2024-03-21T17:14:35Z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0x010100F97A35441192504E941916A6BB7CAB60</vt:lpwstr>
  </property>
  <property fmtid="{D5CDD505-2E9C-101B-9397-08002B2CF9AE}" pid="3" name="MediaServiceImageTags">
    <vt:lpwstr/>
  </property>
</Properties>
</file>