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customXml/itemProps6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3.xml" ContentType="application/vnd.openxmlformats-officedocument.theme+xml"/>
  <Override PartName="/ppt/slideLayouts/slideLayout10.xml" ContentType="application/vnd.openxmlformats-officedocument.presentationml.slideLayout+xml"/>
  <Override PartName="/ppt/theme/theme4.xml" ContentType="application/vnd.openxmlformats-officedocument.theme+xml"/>
  <Override PartName="/ppt/slideLayouts/slideLayout11.xml" ContentType="application/vnd.openxmlformats-officedocument.presentationml.slideLayout+xml"/>
  <Override PartName="/ppt/theme/theme5.xml" ContentType="application/vnd.openxmlformats-officedocument.theme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7"/>
    <p:sldMasterId id="2147483712" r:id="rId8"/>
    <p:sldMasterId id="2147483673" r:id="rId9"/>
    <p:sldMasterId id="2147483676" r:id="rId10"/>
    <p:sldMasterId id="2147483678" r:id="rId11"/>
    <p:sldMasterId id="2147483680" r:id="rId12"/>
  </p:sldMasterIdLst>
  <p:notesMasterIdLst>
    <p:notesMasterId r:id="rId20"/>
  </p:notesMasterIdLst>
  <p:handoutMasterIdLst>
    <p:handoutMasterId r:id="rId21"/>
  </p:handoutMasterIdLst>
  <p:sldIdLst>
    <p:sldId id="258" r:id="rId13"/>
    <p:sldId id="2134805253" r:id="rId14"/>
    <p:sldId id="2134805310" r:id="rId15"/>
    <p:sldId id="2134805311" r:id="rId16"/>
    <p:sldId id="2134805312" r:id="rId17"/>
    <p:sldId id="2134805313" r:id="rId18"/>
    <p:sldId id="265" r:id="rId19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B00"/>
    <a:srgbClr val="4BDD33"/>
    <a:srgbClr val="FF3154"/>
    <a:srgbClr val="FF8B1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80" autoAdjust="0"/>
    <p:restoredTop sz="88367" autoAdjust="0"/>
  </p:normalViewPr>
  <p:slideViewPr>
    <p:cSldViewPr snapToGrid="0">
      <p:cViewPr varScale="1">
        <p:scale>
          <a:sx n="103" d="100"/>
          <a:sy n="103" d="100"/>
        </p:scale>
        <p:origin x="53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72" d="100"/>
          <a:sy n="72" d="100"/>
        </p:scale>
        <p:origin x="3576" y="5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2.xml"/><Relationship Id="rId13" Type="http://schemas.openxmlformats.org/officeDocument/2006/relationships/slide" Target="slides/slide1.xml"/><Relationship Id="rId18" Type="http://schemas.openxmlformats.org/officeDocument/2006/relationships/slide" Target="slides/slide6.xml"/><Relationship Id="rId3" Type="http://schemas.openxmlformats.org/officeDocument/2006/relationships/customXml" Target="../customXml/item3.xml"/><Relationship Id="rId21" Type="http://schemas.openxmlformats.org/officeDocument/2006/relationships/handoutMaster" Target="handoutMasters/handoutMaster1.xml"/><Relationship Id="rId7" Type="http://schemas.openxmlformats.org/officeDocument/2006/relationships/slideMaster" Target="slideMasters/slideMaster1.xml"/><Relationship Id="rId12" Type="http://schemas.openxmlformats.org/officeDocument/2006/relationships/slideMaster" Target="slideMasters/slideMaster6.xml"/><Relationship Id="rId17" Type="http://schemas.openxmlformats.org/officeDocument/2006/relationships/slide" Target="slides/slide5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4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customXml" Target="../customXml/item6.xml"/><Relationship Id="rId11" Type="http://schemas.openxmlformats.org/officeDocument/2006/relationships/slideMaster" Target="slideMasters/slideMaster5.xml"/><Relationship Id="rId24" Type="http://schemas.openxmlformats.org/officeDocument/2006/relationships/theme" Target="theme/theme1.xml"/><Relationship Id="rId5" Type="http://schemas.openxmlformats.org/officeDocument/2006/relationships/customXml" Target="../customXml/item5.xml"/><Relationship Id="rId15" Type="http://schemas.openxmlformats.org/officeDocument/2006/relationships/slide" Target="slides/slide3.xml"/><Relationship Id="rId23" Type="http://schemas.openxmlformats.org/officeDocument/2006/relationships/viewProps" Target="viewProps.xml"/><Relationship Id="rId10" Type="http://schemas.openxmlformats.org/officeDocument/2006/relationships/slideMaster" Target="slideMasters/slideMaster4.xml"/><Relationship Id="rId19" Type="http://schemas.openxmlformats.org/officeDocument/2006/relationships/slide" Target="slides/slide7.xml"/><Relationship Id="rId4" Type="http://schemas.openxmlformats.org/officeDocument/2006/relationships/customXml" Target="../customXml/item4.xml"/><Relationship Id="rId9" Type="http://schemas.openxmlformats.org/officeDocument/2006/relationships/slideMaster" Target="slideMasters/slideMaster3.xml"/><Relationship Id="rId14" Type="http://schemas.openxmlformats.org/officeDocument/2006/relationships/slide" Target="slides/slide2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2B39B777-ABC5-434F-BD88-96975BACAD7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349C65D-7587-446B-8A8B-DB4BA92E48EB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961964-F275-4E1B-9D93-65028C6E3E12}" type="datetimeFigureOut">
              <a:rPr lang="en-CA" smtClean="0"/>
              <a:t>2021-03-29</a:t>
            </a:fld>
            <a:endParaRPr lang="en-C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2075BA0-027C-4ED0-9661-945C5E6B086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72094E1-8267-45DF-BCB2-66CCF793375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E73AFB-36F6-4FC2-B732-602649C906E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26035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03831C-DEBA-4A3A-8C36-FD8115E217DA}" type="datetimeFigureOut">
              <a:rPr lang="en-US" smtClean="0"/>
              <a:t>3/29/2021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D4EF5B-ECC8-43EE-A509-D601DDF42A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51804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6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.1_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D543A0E-70E6-46DB-8F7C-06A0214599E8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>
          <a:xfrm>
            <a:off x="2304000" y="4816800"/>
            <a:ext cx="4536000" cy="122400"/>
          </a:xfrm>
          <a:prstGeom prst="rect">
            <a:avLst/>
          </a:prstGeom>
        </p:spPr>
        <p:txBody>
          <a:bodyPr/>
          <a:lstStyle/>
          <a:p>
            <a:r>
              <a:rPr lang="en-GB"/>
              <a:t>Nokia internal use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7788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.1_Blue End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849010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.1_White End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239167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.2_Gray Blank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E24E133-AF05-4EA9-B8C1-517DA46C9D21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/>
              <a:t>Nokia internal use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54863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6.2_Gray Blank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12B111BD-0274-4B45-A94F-46DB7963AD1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E24E133-AF05-4EA9-B8C1-517DA46C9D21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/>
              <a:t>Nokia internal use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6FF5186-6F03-4D1A-BFE8-BB656F03098E}"/>
              </a:ext>
            </a:extLst>
          </p:cNvPr>
          <p:cNvSpPr txBox="1"/>
          <p:nvPr userDrawn="1"/>
        </p:nvSpPr>
        <p:spPr>
          <a:xfrm>
            <a:off x="755776" y="4816800"/>
            <a:ext cx="1800000" cy="122237"/>
          </a:xfrm>
          <a:prstGeom prst="rect">
            <a:avLst/>
          </a:prstGeom>
          <a:noFill/>
        </p:spPr>
        <p:txBody>
          <a:bodyPr wrap="square" lIns="0" tIns="0" rIns="0" bIns="0" anchor="b">
            <a:spAutoFit/>
          </a:bodyPr>
          <a:lstStyle/>
          <a:p>
            <a:r>
              <a:rPr lang="en-US" sz="800" noProof="0" dirty="0">
                <a:solidFill>
                  <a:schemeClr val="bg1"/>
                </a:solidFill>
                <a:latin typeface="Nokia Pure Text Light" panose="020B0304040602060303" pitchFamily="34" charset="0"/>
                <a:ea typeface="Nokia Pure Text Light" panose="020B0304040602060303" pitchFamily="34" charset="0"/>
                <a:cs typeface="Nokia Pure Text Light" panose="020B0304040602060303" pitchFamily="34" charset="0"/>
              </a:rPr>
              <a:t>© 2021 Nokia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7D629F-D3F7-4D27-AED1-FF2BF68EA92C}"/>
              </a:ext>
            </a:extLst>
          </p:cNvPr>
          <p:cNvSpPr txBox="1">
            <a:spLocks/>
          </p:cNvSpPr>
          <p:nvPr userDrawn="1"/>
        </p:nvSpPr>
        <p:spPr>
          <a:xfrm>
            <a:off x="419102" y="4816800"/>
            <a:ext cx="252000" cy="122400"/>
          </a:xfrm>
          <a:prstGeom prst="rect">
            <a:avLst/>
          </a:prstGeom>
        </p:spPr>
        <p:txBody>
          <a:bodyPr lIns="0" tIns="0" rIns="0" bIns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71245D3D-131A-47D1-B100-B33219007AD2}" type="slidenum">
              <a:rPr lang="en-US" sz="800" noProof="0" smtClean="0">
                <a:solidFill>
                  <a:schemeClr val="bg1"/>
                </a:solidFill>
                <a:latin typeface="Nokia Pure Text Light" panose="020B0304040602060303" pitchFamily="34" charset="0"/>
                <a:ea typeface="Nokia Pure Text Light" panose="020B0304040602060303" pitchFamily="34" charset="0"/>
                <a:cs typeface="Nokia Pure Text Light" panose="020B0304040602060303" pitchFamily="34" charset="0"/>
              </a:rPr>
              <a:pPr>
                <a:defRPr/>
              </a:pPr>
              <a:t>‹#›</a:t>
            </a:fld>
            <a:endParaRPr lang="en-US" noProof="0" dirty="0">
              <a:solidFill>
                <a:schemeClr val="bg1"/>
              </a:solidFill>
              <a:latin typeface="Nokia Pure Text Light" panose="020B0304040602060303" pitchFamily="34" charset="0"/>
              <a:ea typeface="Nokia Pure Text Light" panose="020B0304040602060303" pitchFamily="34" charset="0"/>
              <a:cs typeface="Nokia Pure Text Light" panose="020B0304040602060303" pitchFamily="34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A05B2DF-7C0E-4C26-8DA0-D8B536006B96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5813" y="4648933"/>
            <a:ext cx="1009152" cy="42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83427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6.2_Gray Blank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E24E133-AF05-4EA9-B8C1-517DA46C9D21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/>
              <a:t>Nokia internal use</a:t>
            </a:r>
            <a:endParaRPr lang="en-US" dirty="0"/>
          </a:p>
        </p:txBody>
      </p:sp>
      <p:sp>
        <p:nvSpPr>
          <p:cNvPr id="5" name="Text Placeholder 42">
            <a:extLst>
              <a:ext uri="{FF2B5EF4-FFF2-40B4-BE49-F238E27FC236}">
                <a16:creationId xmlns:a16="http://schemas.microsoft.com/office/drawing/2014/main" id="{1B19DBE0-DA98-4370-BC75-4FF6AC9D785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17600" y="395946"/>
            <a:ext cx="8308800" cy="340654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400" baseline="0">
                <a:solidFill>
                  <a:schemeClr val="bg1"/>
                </a:solidFill>
                <a:latin typeface="Nokia Pure Headline Ultra Light" panose="020B0204020202020204" pitchFamily="34" charset="0"/>
              </a:defRPr>
            </a:lvl1pPr>
          </a:lstStyle>
          <a:p>
            <a:pPr lvl="0"/>
            <a:r>
              <a:rPr lang="en-US" noProof="0" dirty="0"/>
              <a:t>Click to edit headline</a:t>
            </a:r>
          </a:p>
        </p:txBody>
      </p:sp>
      <p:sp>
        <p:nvSpPr>
          <p:cNvPr id="6" name="Text Placeholder 42">
            <a:extLst>
              <a:ext uri="{FF2B5EF4-FFF2-40B4-BE49-F238E27FC236}">
                <a16:creationId xmlns:a16="http://schemas.microsoft.com/office/drawing/2014/main" id="{A494EDCC-F720-4299-9E85-D3B402E614E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17600" y="764520"/>
            <a:ext cx="8308800" cy="340654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baseline="0">
                <a:solidFill>
                  <a:schemeClr val="bg1"/>
                </a:solidFill>
                <a:latin typeface="Nokia Pure Headline Ultra Light" panose="020B0204020202020204" pitchFamily="34" charset="0"/>
              </a:defRPr>
            </a:lvl1pPr>
          </a:lstStyle>
          <a:p>
            <a:pPr lvl="0"/>
            <a:r>
              <a:rPr lang="en-US" noProof="0" dirty="0"/>
              <a:t>Click to edit headline</a:t>
            </a:r>
          </a:p>
        </p:txBody>
      </p:sp>
    </p:spTree>
    <p:extLst>
      <p:ext uri="{BB962C8B-B14F-4D97-AF65-F5344CB8AC3E}">
        <p14:creationId xmlns:p14="http://schemas.microsoft.com/office/powerpoint/2010/main" val="214957587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.1_Gray Text Layou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422E6FA3-ED47-4E0C-B044-550E170D1A0B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GB"/>
              <a:t>Nokia internal use</a:t>
            </a:r>
            <a:endParaRPr lang="en-US"/>
          </a:p>
        </p:txBody>
      </p:sp>
      <p:sp>
        <p:nvSpPr>
          <p:cNvPr id="5" name="Text Placeholder 42">
            <a:extLst>
              <a:ext uri="{FF2B5EF4-FFF2-40B4-BE49-F238E27FC236}">
                <a16:creationId xmlns:a16="http://schemas.microsoft.com/office/drawing/2014/main" id="{DF5019E6-43D8-47A7-857D-CBBEC50194DD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17600" y="395946"/>
            <a:ext cx="8308800" cy="340654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400" baseline="0">
                <a:solidFill>
                  <a:schemeClr val="bg1"/>
                </a:solidFill>
                <a:latin typeface="Nokia Pure Headline Ultra Light" panose="020B0204020202020204" pitchFamily="34" charset="0"/>
              </a:defRPr>
            </a:lvl1pPr>
          </a:lstStyle>
          <a:p>
            <a:pPr lvl="0"/>
            <a:r>
              <a:rPr lang="en-US" noProof="0" dirty="0"/>
              <a:t>Click to edit headline</a:t>
            </a:r>
          </a:p>
        </p:txBody>
      </p:sp>
      <p:sp>
        <p:nvSpPr>
          <p:cNvPr id="7" name="Text Placeholder 42">
            <a:extLst>
              <a:ext uri="{FF2B5EF4-FFF2-40B4-BE49-F238E27FC236}">
                <a16:creationId xmlns:a16="http://schemas.microsoft.com/office/drawing/2014/main" id="{6037230C-3393-4624-AAC9-5A1E3FB39E0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17600" y="764520"/>
            <a:ext cx="8308800" cy="340654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baseline="0">
                <a:solidFill>
                  <a:schemeClr val="bg1"/>
                </a:solidFill>
                <a:latin typeface="Nokia Pure Headline Ultra Light" panose="020B0204020202020204" pitchFamily="34" charset="0"/>
              </a:defRPr>
            </a:lvl1pPr>
          </a:lstStyle>
          <a:p>
            <a:pPr lvl="0"/>
            <a:r>
              <a:rPr lang="en-US" noProof="0" dirty="0"/>
              <a:t>Click to edit headline</a:t>
            </a:r>
          </a:p>
        </p:txBody>
      </p:sp>
      <p:sp>
        <p:nvSpPr>
          <p:cNvPr id="8" name="Text Placeholder 3">
            <a:extLst>
              <a:ext uri="{FF2B5EF4-FFF2-40B4-BE49-F238E27FC236}">
                <a16:creationId xmlns:a16="http://schemas.microsoft.com/office/drawing/2014/main" id="{23074ACA-19C4-4FAB-AA2B-29AAD04B90E7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417600" y="1260000"/>
            <a:ext cx="8308800" cy="334800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1400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1pPr>
            <a:lvl2pPr marL="23040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1200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2pPr>
            <a:lvl3pPr marL="46260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1100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3pPr>
            <a:lvl4pPr marL="69300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900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4pPr>
            <a:lvl5pPr marL="92340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700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5414962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.3_Gray Divider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42">
            <a:extLst>
              <a:ext uri="{FF2B5EF4-FFF2-40B4-BE49-F238E27FC236}">
                <a16:creationId xmlns:a16="http://schemas.microsoft.com/office/drawing/2014/main" id="{B5196263-821B-4B0A-B8F0-F314EF3ADF08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17600" y="1080000"/>
            <a:ext cx="8308800" cy="1760501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4400" baseline="0">
                <a:solidFill>
                  <a:schemeClr val="bg1"/>
                </a:solidFill>
                <a:latin typeface="Nokia Pure Headline Ultra Light" panose="020B0204020202020204" pitchFamily="34" charset="0"/>
              </a:defRPr>
            </a:lvl1pPr>
          </a:lstStyle>
          <a:p>
            <a:pPr lvl="0"/>
            <a:r>
              <a:rPr lang="en-US" dirty="0"/>
              <a:t>Click to edit headline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E24E133-AF05-4EA9-B8C1-517DA46C9D21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/>
              <a:t>Nokia internal use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2475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1.2_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A1D69DC-9F16-4CA4-A0E0-1872B8AD5DB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2304000" y="4816800"/>
            <a:ext cx="4536000" cy="122400"/>
          </a:xfrm>
          <a:prstGeom prst="rect">
            <a:avLst/>
          </a:prstGeom>
        </p:spPr>
        <p:txBody>
          <a:bodyPr/>
          <a:lstStyle/>
          <a:p>
            <a:r>
              <a:rPr lang="en-GB"/>
              <a:t>Nokia internal use</a:t>
            </a:r>
            <a:endParaRPr lang="en-US"/>
          </a:p>
        </p:txBody>
      </p:sp>
      <p:sp>
        <p:nvSpPr>
          <p:cNvPr id="6" name="Text Placeholder 42">
            <a:extLst>
              <a:ext uri="{FF2B5EF4-FFF2-40B4-BE49-F238E27FC236}">
                <a16:creationId xmlns:a16="http://schemas.microsoft.com/office/drawing/2014/main" id="{D048D520-8858-4E4E-8511-3306272E38F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17600" y="395946"/>
            <a:ext cx="8308800" cy="340654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400" baseline="0">
                <a:solidFill>
                  <a:schemeClr val="tx1"/>
                </a:solidFill>
                <a:latin typeface="Nokia Pure Headline Ultra Light" panose="020B0204020202020204" pitchFamily="34" charset="0"/>
              </a:defRPr>
            </a:lvl1pPr>
          </a:lstStyle>
          <a:p>
            <a:pPr lvl="0"/>
            <a:r>
              <a:rPr lang="en-US" noProof="0" dirty="0"/>
              <a:t>Click to edit headline</a:t>
            </a:r>
          </a:p>
        </p:txBody>
      </p:sp>
      <p:sp>
        <p:nvSpPr>
          <p:cNvPr id="4" name="Text Placeholder 42">
            <a:extLst>
              <a:ext uri="{FF2B5EF4-FFF2-40B4-BE49-F238E27FC236}">
                <a16:creationId xmlns:a16="http://schemas.microsoft.com/office/drawing/2014/main" id="{73EC6F19-4B79-4103-93C9-A7D00929D42E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17600" y="764520"/>
            <a:ext cx="8308800" cy="340654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baseline="0">
                <a:solidFill>
                  <a:schemeClr val="bg2"/>
                </a:solidFill>
                <a:latin typeface="Nokia Pure Headline Ultra Light" panose="020B0204020202020204" pitchFamily="34" charset="0"/>
              </a:defRPr>
            </a:lvl1pPr>
          </a:lstStyle>
          <a:p>
            <a:pPr lvl="0"/>
            <a:r>
              <a:rPr lang="en-US" noProof="0" dirty="0"/>
              <a:t>Click to edit headline</a:t>
            </a:r>
          </a:p>
        </p:txBody>
      </p:sp>
    </p:spTree>
    <p:extLst>
      <p:ext uri="{BB962C8B-B14F-4D97-AF65-F5344CB8AC3E}">
        <p14:creationId xmlns:p14="http://schemas.microsoft.com/office/powerpoint/2010/main" val="2169206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1.2_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A1D69DC-9F16-4CA4-A0E0-1872B8AD5DB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2304000" y="4816800"/>
            <a:ext cx="4536000" cy="122400"/>
          </a:xfrm>
          <a:prstGeom prst="rect">
            <a:avLst/>
          </a:prstGeom>
        </p:spPr>
        <p:txBody>
          <a:bodyPr/>
          <a:lstStyle/>
          <a:p>
            <a:r>
              <a:rPr lang="en-GB"/>
              <a:t>Nokia internal use</a:t>
            </a:r>
            <a:endParaRPr lang="en-US"/>
          </a:p>
        </p:txBody>
      </p:sp>
      <p:sp>
        <p:nvSpPr>
          <p:cNvPr id="6" name="Text Placeholder 42">
            <a:extLst>
              <a:ext uri="{FF2B5EF4-FFF2-40B4-BE49-F238E27FC236}">
                <a16:creationId xmlns:a16="http://schemas.microsoft.com/office/drawing/2014/main" id="{D048D520-8858-4E4E-8511-3306272E38F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17600" y="395946"/>
            <a:ext cx="8308800" cy="340654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400" baseline="0">
                <a:solidFill>
                  <a:schemeClr val="tx1"/>
                </a:solidFill>
                <a:latin typeface="Nokia Pure Headline Ultra Light" panose="020B0204020202020204" pitchFamily="34" charset="0"/>
              </a:defRPr>
            </a:lvl1pPr>
          </a:lstStyle>
          <a:p>
            <a:pPr lvl="0"/>
            <a:r>
              <a:rPr lang="en-US" noProof="0" dirty="0"/>
              <a:t>Click to edit headline</a:t>
            </a:r>
          </a:p>
        </p:txBody>
      </p:sp>
      <p:sp>
        <p:nvSpPr>
          <p:cNvPr id="4" name="Text Placeholder 42">
            <a:extLst>
              <a:ext uri="{FF2B5EF4-FFF2-40B4-BE49-F238E27FC236}">
                <a16:creationId xmlns:a16="http://schemas.microsoft.com/office/drawing/2014/main" id="{73EC6F19-4B79-4103-93C9-A7D00929D42E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17600" y="764520"/>
            <a:ext cx="8308800" cy="340654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baseline="0">
                <a:solidFill>
                  <a:schemeClr val="bg2"/>
                </a:solidFill>
                <a:latin typeface="Nokia Pure Headline Ultra Light" panose="020B0204020202020204" pitchFamily="34" charset="0"/>
              </a:defRPr>
            </a:lvl1pPr>
          </a:lstStyle>
          <a:p>
            <a:pPr lvl="0"/>
            <a:r>
              <a:rPr lang="en-US" noProof="0" dirty="0"/>
              <a:t>Click to edit headline</a:t>
            </a:r>
          </a:p>
        </p:txBody>
      </p:sp>
      <p:sp>
        <p:nvSpPr>
          <p:cNvPr id="5" name="Text Placeholder 3">
            <a:extLst>
              <a:ext uri="{FF2B5EF4-FFF2-40B4-BE49-F238E27FC236}">
                <a16:creationId xmlns:a16="http://schemas.microsoft.com/office/drawing/2014/main" id="{6B3FE214-5976-44EB-8D69-829839140B4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17600" y="1260000"/>
            <a:ext cx="8308800" cy="334800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1400">
                <a:solidFill>
                  <a:schemeClr val="tx2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1pPr>
            <a:lvl2pPr marL="23040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1200">
                <a:solidFill>
                  <a:schemeClr val="tx2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2pPr>
            <a:lvl3pPr marL="46260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1100">
                <a:solidFill>
                  <a:schemeClr val="tx2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3pPr>
            <a:lvl4pPr marL="69300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900">
                <a:solidFill>
                  <a:schemeClr val="tx2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4pPr>
            <a:lvl5pPr marL="92340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700">
                <a:solidFill>
                  <a:schemeClr val="tx2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28421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1.2_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A1D69DC-9F16-4CA4-A0E0-1872B8AD5DB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2304000" y="4816800"/>
            <a:ext cx="4536000" cy="122400"/>
          </a:xfrm>
          <a:prstGeom prst="rect">
            <a:avLst/>
          </a:prstGeom>
        </p:spPr>
        <p:txBody>
          <a:bodyPr/>
          <a:lstStyle/>
          <a:p>
            <a:r>
              <a:rPr lang="en-GB"/>
              <a:t>Nokia internal use</a:t>
            </a:r>
            <a:endParaRPr lang="en-US"/>
          </a:p>
        </p:txBody>
      </p:sp>
      <p:sp>
        <p:nvSpPr>
          <p:cNvPr id="7" name="Text Placeholder 3">
            <a:extLst>
              <a:ext uri="{FF2B5EF4-FFF2-40B4-BE49-F238E27FC236}">
                <a16:creationId xmlns:a16="http://schemas.microsoft.com/office/drawing/2014/main" id="{E8159A76-98DF-40D7-AAA6-3C6EFC62A79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17600" y="1260000"/>
            <a:ext cx="4010400" cy="334800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1400">
                <a:solidFill>
                  <a:schemeClr val="tx2"/>
                </a:solidFill>
                <a:latin typeface="+mn-lt"/>
              </a:defRPr>
            </a:lvl1pPr>
            <a:lvl2pPr marL="23040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1200">
                <a:solidFill>
                  <a:schemeClr val="tx2"/>
                </a:solidFill>
                <a:latin typeface="+mn-lt"/>
              </a:defRPr>
            </a:lvl2pPr>
            <a:lvl3pPr marL="46260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1100">
                <a:solidFill>
                  <a:schemeClr val="tx2"/>
                </a:solidFill>
                <a:latin typeface="+mn-lt"/>
              </a:defRPr>
            </a:lvl3pPr>
            <a:lvl4pPr marL="69300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900">
                <a:solidFill>
                  <a:schemeClr val="tx2"/>
                </a:solidFill>
                <a:latin typeface="+mn-lt"/>
              </a:defRPr>
            </a:lvl4pPr>
            <a:lvl5pPr marL="92340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700">
                <a:solidFill>
                  <a:schemeClr val="tx2"/>
                </a:solidFill>
                <a:latin typeface="+mn-lt"/>
              </a:defRPr>
            </a:lvl5pPr>
            <a:lvl6pPr marL="1382400" indent="-228600">
              <a:spcBef>
                <a:spcPts val="0"/>
              </a:spcBef>
              <a:spcAft>
                <a:spcPts val="600"/>
              </a:spcAft>
              <a:buFont typeface="Nokia Pure Text" panose="020B0503020202020204" pitchFamily="34" charset="0"/>
              <a:buChar char="‒"/>
              <a:defRPr sz="800" baseline="0">
                <a:solidFill>
                  <a:schemeClr val="tx2"/>
                </a:solidFill>
              </a:defRPr>
            </a:lvl6pPr>
            <a:lvl7pPr marL="1612800">
              <a:spcBef>
                <a:spcPts val="0"/>
              </a:spcBef>
              <a:spcAft>
                <a:spcPts val="600"/>
              </a:spcAft>
              <a:defRPr sz="700">
                <a:solidFill>
                  <a:schemeClr val="tx2"/>
                </a:solidFill>
              </a:defRPr>
            </a:lvl7pPr>
            <a:lvl8pPr marL="1843200">
              <a:spcBef>
                <a:spcPts val="0"/>
              </a:spcBef>
              <a:spcAft>
                <a:spcPts val="600"/>
              </a:spcAft>
              <a:defRPr sz="6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US" noProof="0" dirty="0"/>
          </a:p>
        </p:txBody>
      </p:sp>
      <p:sp>
        <p:nvSpPr>
          <p:cNvPr id="8" name="Text Placeholder 3">
            <a:extLst>
              <a:ext uri="{FF2B5EF4-FFF2-40B4-BE49-F238E27FC236}">
                <a16:creationId xmlns:a16="http://schemas.microsoft.com/office/drawing/2014/main" id="{3749A47C-F045-4720-B44F-ABE91F832CB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716000" y="1260000"/>
            <a:ext cx="4010400" cy="334800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1400">
                <a:solidFill>
                  <a:schemeClr val="tx2"/>
                </a:solidFill>
                <a:latin typeface="+mn-lt"/>
              </a:defRPr>
            </a:lvl1pPr>
            <a:lvl2pPr marL="23040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1200">
                <a:solidFill>
                  <a:schemeClr val="tx2"/>
                </a:solidFill>
                <a:latin typeface="+mn-lt"/>
              </a:defRPr>
            </a:lvl2pPr>
            <a:lvl3pPr marL="46260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1100">
                <a:solidFill>
                  <a:schemeClr val="tx2"/>
                </a:solidFill>
                <a:latin typeface="+mn-lt"/>
              </a:defRPr>
            </a:lvl3pPr>
            <a:lvl4pPr marL="69300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900">
                <a:solidFill>
                  <a:schemeClr val="tx2"/>
                </a:solidFill>
                <a:latin typeface="+mn-lt"/>
              </a:defRPr>
            </a:lvl4pPr>
            <a:lvl5pPr marL="92340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700">
                <a:solidFill>
                  <a:schemeClr val="tx2"/>
                </a:solidFill>
                <a:latin typeface="+mn-lt"/>
              </a:defRPr>
            </a:lvl5pPr>
            <a:lvl6pPr marL="1382400" indent="-228600">
              <a:spcBef>
                <a:spcPts val="0"/>
              </a:spcBef>
              <a:spcAft>
                <a:spcPts val="600"/>
              </a:spcAft>
              <a:buFont typeface="Nokia Pure Text" panose="020B0503020202020204" pitchFamily="34" charset="0"/>
              <a:buChar char="‒"/>
              <a:defRPr sz="800" baseline="0">
                <a:solidFill>
                  <a:schemeClr val="tx2"/>
                </a:solidFill>
              </a:defRPr>
            </a:lvl6pPr>
            <a:lvl7pPr marL="1612800">
              <a:spcBef>
                <a:spcPts val="0"/>
              </a:spcBef>
              <a:spcAft>
                <a:spcPts val="600"/>
              </a:spcAft>
              <a:defRPr sz="700">
                <a:solidFill>
                  <a:schemeClr val="tx2"/>
                </a:solidFill>
              </a:defRPr>
            </a:lvl7pPr>
            <a:lvl8pPr marL="1843200">
              <a:spcBef>
                <a:spcPts val="0"/>
              </a:spcBef>
              <a:spcAft>
                <a:spcPts val="600"/>
              </a:spcAft>
              <a:defRPr sz="6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US" noProof="0" dirty="0"/>
          </a:p>
        </p:txBody>
      </p:sp>
      <p:sp>
        <p:nvSpPr>
          <p:cNvPr id="10" name="Text Placeholder 42">
            <a:extLst>
              <a:ext uri="{FF2B5EF4-FFF2-40B4-BE49-F238E27FC236}">
                <a16:creationId xmlns:a16="http://schemas.microsoft.com/office/drawing/2014/main" id="{84798BF3-AC17-43DB-9543-A1154429A1EF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17600" y="395946"/>
            <a:ext cx="8308800" cy="340654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400" baseline="0">
                <a:solidFill>
                  <a:schemeClr val="tx1"/>
                </a:solidFill>
                <a:latin typeface="Nokia Pure Headline Ultra Light" panose="020B0204020202020204" pitchFamily="34" charset="0"/>
              </a:defRPr>
            </a:lvl1pPr>
          </a:lstStyle>
          <a:p>
            <a:pPr lvl="0"/>
            <a:r>
              <a:rPr lang="en-US" noProof="0" dirty="0"/>
              <a:t>Click to edit headline</a:t>
            </a:r>
          </a:p>
        </p:txBody>
      </p:sp>
      <p:sp>
        <p:nvSpPr>
          <p:cNvPr id="11" name="Text Placeholder 42">
            <a:extLst>
              <a:ext uri="{FF2B5EF4-FFF2-40B4-BE49-F238E27FC236}">
                <a16:creationId xmlns:a16="http://schemas.microsoft.com/office/drawing/2014/main" id="{A3E6F846-F43A-474F-AF8A-489219A597E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17600" y="764520"/>
            <a:ext cx="8308800" cy="340654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baseline="0">
                <a:solidFill>
                  <a:schemeClr val="bg2"/>
                </a:solidFill>
                <a:latin typeface="Nokia Pure Headline Ultra Light" panose="020B0204020202020204" pitchFamily="34" charset="0"/>
              </a:defRPr>
            </a:lvl1pPr>
          </a:lstStyle>
          <a:p>
            <a:pPr lvl="0"/>
            <a:r>
              <a:rPr lang="en-US" noProof="0" dirty="0"/>
              <a:t>Click to edit headline</a:t>
            </a:r>
          </a:p>
        </p:txBody>
      </p:sp>
    </p:spTree>
    <p:extLst>
      <p:ext uri="{BB962C8B-B14F-4D97-AF65-F5344CB8AC3E}">
        <p14:creationId xmlns:p14="http://schemas.microsoft.com/office/powerpoint/2010/main" val="33886957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.4_Single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able Placeholder 2">
            <a:extLst>
              <a:ext uri="{FF2B5EF4-FFF2-40B4-BE49-F238E27FC236}">
                <a16:creationId xmlns:a16="http://schemas.microsoft.com/office/drawing/2014/main" id="{1CF4B30C-BC0A-4BED-8EEF-4DDEF7B9FABC}"/>
              </a:ext>
            </a:extLst>
          </p:cNvPr>
          <p:cNvSpPr>
            <a:spLocks noGrp="1"/>
          </p:cNvSpPr>
          <p:nvPr>
            <p:ph type="tbl" sz="quarter" idx="13"/>
          </p:nvPr>
        </p:nvSpPr>
        <p:spPr>
          <a:xfrm>
            <a:off x="417600" y="1260000"/>
            <a:ext cx="8308800" cy="33480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>
                <a:solidFill>
                  <a:schemeClr val="tx2"/>
                </a:solidFill>
                <a:latin typeface="+mn-lt"/>
              </a:defRPr>
            </a:lvl1pPr>
          </a:lstStyle>
          <a:p>
            <a:r>
              <a:rPr lang="en-US"/>
              <a:t>Click icon to add table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6746ED1-96F6-4AE8-9D3A-0266CB4B7380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>
          <a:xfrm>
            <a:off x="2304000" y="4816800"/>
            <a:ext cx="4536000" cy="122400"/>
          </a:xfrm>
          <a:prstGeom prst="rect">
            <a:avLst/>
          </a:prstGeom>
        </p:spPr>
        <p:txBody>
          <a:bodyPr/>
          <a:lstStyle/>
          <a:p>
            <a:r>
              <a:rPr lang="en-GB"/>
              <a:t>Nokia internal use</a:t>
            </a:r>
            <a:endParaRPr lang="en-US"/>
          </a:p>
        </p:txBody>
      </p:sp>
      <p:sp>
        <p:nvSpPr>
          <p:cNvPr id="5" name="Text Placeholder 42">
            <a:extLst>
              <a:ext uri="{FF2B5EF4-FFF2-40B4-BE49-F238E27FC236}">
                <a16:creationId xmlns:a16="http://schemas.microsoft.com/office/drawing/2014/main" id="{5DE51B3D-110F-4884-81C0-0C6A2D17AF25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17600" y="395946"/>
            <a:ext cx="8308800" cy="340654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400" baseline="0">
                <a:solidFill>
                  <a:schemeClr val="tx1"/>
                </a:solidFill>
                <a:latin typeface="Nokia Pure Headline Ultra Light" panose="020B0204020202020204" pitchFamily="34" charset="0"/>
              </a:defRPr>
            </a:lvl1pPr>
          </a:lstStyle>
          <a:p>
            <a:pPr lvl="0"/>
            <a:r>
              <a:rPr lang="en-US" noProof="0" dirty="0"/>
              <a:t>Click to edit headline</a:t>
            </a:r>
          </a:p>
        </p:txBody>
      </p:sp>
      <p:sp>
        <p:nvSpPr>
          <p:cNvPr id="8" name="Text Placeholder 42">
            <a:extLst>
              <a:ext uri="{FF2B5EF4-FFF2-40B4-BE49-F238E27FC236}">
                <a16:creationId xmlns:a16="http://schemas.microsoft.com/office/drawing/2014/main" id="{A48031C6-8898-401E-BAC3-BF0FF9C7801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17600" y="764520"/>
            <a:ext cx="8308800" cy="340654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baseline="0">
                <a:solidFill>
                  <a:schemeClr val="bg2"/>
                </a:solidFill>
                <a:latin typeface="Nokia Pure Headline Ultra Light" panose="020B0204020202020204" pitchFamily="34" charset="0"/>
              </a:defRPr>
            </a:lvl1pPr>
          </a:lstStyle>
          <a:p>
            <a:pPr lvl="0"/>
            <a:r>
              <a:rPr lang="en-US" noProof="0" dirty="0"/>
              <a:t>Click to edit headline</a:t>
            </a:r>
          </a:p>
        </p:txBody>
      </p:sp>
    </p:spTree>
    <p:extLst>
      <p:ext uri="{BB962C8B-B14F-4D97-AF65-F5344CB8AC3E}">
        <p14:creationId xmlns:p14="http://schemas.microsoft.com/office/powerpoint/2010/main" val="21264158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.5_Single Smart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martArt Placeholder 2">
            <a:extLst>
              <a:ext uri="{FF2B5EF4-FFF2-40B4-BE49-F238E27FC236}">
                <a16:creationId xmlns:a16="http://schemas.microsoft.com/office/drawing/2014/main" id="{9E969AE7-D418-4354-A166-2D9EC9AFFBD5}"/>
              </a:ext>
            </a:extLst>
          </p:cNvPr>
          <p:cNvSpPr>
            <a:spLocks noGrp="1"/>
          </p:cNvSpPr>
          <p:nvPr>
            <p:ph type="dgm" sz="quarter" idx="14"/>
          </p:nvPr>
        </p:nvSpPr>
        <p:spPr>
          <a:xfrm>
            <a:off x="417600" y="1260000"/>
            <a:ext cx="8308800" cy="33480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>
                <a:solidFill>
                  <a:schemeClr val="tx2"/>
                </a:solidFill>
              </a:defRPr>
            </a:lvl1pPr>
          </a:lstStyle>
          <a:p>
            <a:r>
              <a:rPr lang="en-US"/>
              <a:t>Click icon to add SmartArt graphic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EB72D45-B478-45D6-BC5D-D958ACDFA9E3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>
          <a:xfrm>
            <a:off x="2304000" y="4816800"/>
            <a:ext cx="4536000" cy="122400"/>
          </a:xfrm>
          <a:prstGeom prst="rect">
            <a:avLst/>
          </a:prstGeom>
        </p:spPr>
        <p:txBody>
          <a:bodyPr/>
          <a:lstStyle/>
          <a:p>
            <a:r>
              <a:rPr lang="en-GB"/>
              <a:t>Nokia internal use</a:t>
            </a:r>
            <a:endParaRPr lang="en-US"/>
          </a:p>
        </p:txBody>
      </p:sp>
      <p:sp>
        <p:nvSpPr>
          <p:cNvPr id="5" name="Text Placeholder 42">
            <a:extLst>
              <a:ext uri="{FF2B5EF4-FFF2-40B4-BE49-F238E27FC236}">
                <a16:creationId xmlns:a16="http://schemas.microsoft.com/office/drawing/2014/main" id="{9272C944-84CC-4AB8-82D5-9695E2FD5363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17600" y="395946"/>
            <a:ext cx="8308800" cy="340654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400" baseline="0">
                <a:solidFill>
                  <a:schemeClr val="tx1"/>
                </a:solidFill>
                <a:latin typeface="Nokia Pure Headline Ultra Light" panose="020B0204020202020204" pitchFamily="34" charset="0"/>
              </a:defRPr>
            </a:lvl1pPr>
          </a:lstStyle>
          <a:p>
            <a:pPr lvl="0"/>
            <a:r>
              <a:rPr lang="en-US" noProof="0" dirty="0"/>
              <a:t>Click to edit headline</a:t>
            </a:r>
          </a:p>
        </p:txBody>
      </p:sp>
      <p:sp>
        <p:nvSpPr>
          <p:cNvPr id="8" name="Text Placeholder 42">
            <a:extLst>
              <a:ext uri="{FF2B5EF4-FFF2-40B4-BE49-F238E27FC236}">
                <a16:creationId xmlns:a16="http://schemas.microsoft.com/office/drawing/2014/main" id="{050D1CE3-F30D-40A8-93F6-C618AFBE27C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17600" y="764520"/>
            <a:ext cx="8308800" cy="340654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baseline="0">
                <a:solidFill>
                  <a:schemeClr val="bg2"/>
                </a:solidFill>
                <a:latin typeface="Nokia Pure Headline Ultra Light" panose="020B0204020202020204" pitchFamily="34" charset="0"/>
              </a:defRPr>
            </a:lvl1pPr>
          </a:lstStyle>
          <a:p>
            <a:pPr lvl="0"/>
            <a:r>
              <a:rPr lang="en-US" noProof="0" dirty="0"/>
              <a:t>Click to edit headline</a:t>
            </a:r>
          </a:p>
        </p:txBody>
      </p:sp>
    </p:spTree>
    <p:extLst>
      <p:ext uri="{BB962C8B-B14F-4D97-AF65-F5344CB8AC3E}">
        <p14:creationId xmlns:p14="http://schemas.microsoft.com/office/powerpoint/2010/main" val="32234608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.1_White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3">
            <a:extLst>
              <a:ext uri="{FF2B5EF4-FFF2-40B4-BE49-F238E27FC236}">
                <a16:creationId xmlns:a16="http://schemas.microsoft.com/office/drawing/2014/main" id="{82395FE5-ACED-4CF9-93C7-742199141AC5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434502" y="3060000"/>
            <a:ext cx="8291898" cy="157680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600">
                <a:solidFill>
                  <a:schemeClr val="tx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1pPr>
            <a:lvl2pPr marL="23040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1400">
                <a:solidFill>
                  <a:schemeClr val="tx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2pPr>
            <a:lvl3pPr marL="46260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1200">
                <a:solidFill>
                  <a:schemeClr val="tx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3pPr>
            <a:lvl4pPr marL="69300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1000">
                <a:solidFill>
                  <a:schemeClr val="tx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4pPr>
            <a:lvl5pPr marL="92340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>
                <a:solidFill>
                  <a:schemeClr val="tx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5pPr>
            <a:lvl6pPr marL="1153800" indent="0">
              <a:spcBef>
                <a:spcPts val="0"/>
              </a:spcBef>
              <a:spcAft>
                <a:spcPts val="600"/>
              </a:spcAft>
              <a:buFont typeface="Nokia Pure Text" panose="020B0503020202020204" pitchFamily="34" charset="0"/>
              <a:buNone/>
              <a:defRPr sz="800" baseline="0">
                <a:solidFill>
                  <a:schemeClr val="tx2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6pPr>
            <a:lvl7pPr marL="1384200" indent="0">
              <a:spcBef>
                <a:spcPts val="0"/>
              </a:spcBef>
              <a:spcAft>
                <a:spcPts val="600"/>
              </a:spcAft>
              <a:buNone/>
              <a:defRPr sz="700">
                <a:solidFill>
                  <a:schemeClr val="tx2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7pPr>
            <a:lvl8pPr marL="1614600" indent="0">
              <a:spcBef>
                <a:spcPts val="0"/>
              </a:spcBef>
              <a:spcAft>
                <a:spcPts val="600"/>
              </a:spcAft>
              <a:buNone/>
              <a:defRPr sz="600">
                <a:solidFill>
                  <a:schemeClr val="tx2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8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441332EC-6B80-4828-AE81-B63F414EEB65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>
          <a:xfrm>
            <a:off x="2304000" y="4816800"/>
            <a:ext cx="4536000" cy="122400"/>
          </a:xfrm>
          <a:prstGeom prst="rect">
            <a:avLst/>
          </a:prstGeom>
        </p:spPr>
        <p:txBody>
          <a:bodyPr/>
          <a:lstStyle/>
          <a:p>
            <a:r>
              <a:rPr lang="en-GB"/>
              <a:t>Nokia internal use</a:t>
            </a:r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B2A079B4-2296-4AF6-9A4A-00A11E579D4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200" y="36000"/>
            <a:ext cx="1599250" cy="673200"/>
          </a:xfrm>
          <a:prstGeom prst="rect">
            <a:avLst/>
          </a:prstGeom>
        </p:spPr>
      </p:pic>
      <p:sp>
        <p:nvSpPr>
          <p:cNvPr id="6" name="Title 4">
            <a:extLst>
              <a:ext uri="{FF2B5EF4-FFF2-40B4-BE49-F238E27FC236}">
                <a16:creationId xmlns:a16="http://schemas.microsoft.com/office/drawing/2014/main" id="{67C7B23A-628E-4222-8747-0355D7919A1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17600" y="899998"/>
            <a:ext cx="8308800" cy="1980001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lang="en-GB" sz="5400" kern="1200" baseline="0" dirty="0" smtClean="0">
                <a:solidFill>
                  <a:schemeClr val="tx1"/>
                </a:solidFill>
                <a:latin typeface="Nokia Pure Headline Ultra Light" panose="020B0204020202020204" pitchFamily="34" charset="0"/>
                <a:ea typeface="+mn-ea"/>
                <a:cs typeface="+mn-cs"/>
              </a:defRPr>
            </a:lvl1pPr>
          </a:lstStyle>
          <a:p>
            <a:r>
              <a:rPr lang="en-GB" dirty="0"/>
              <a:t>What is the key message, idea or takeaway</a:t>
            </a:r>
          </a:p>
        </p:txBody>
      </p:sp>
    </p:spTree>
    <p:extLst>
      <p:ext uri="{BB962C8B-B14F-4D97-AF65-F5344CB8AC3E}">
        <p14:creationId xmlns:p14="http://schemas.microsoft.com/office/powerpoint/2010/main" val="14868732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.1_Blue 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881DDC49-8DAE-42EA-847C-6ED7E3A1DDB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988" y="34045"/>
            <a:ext cx="1589956" cy="669288"/>
          </a:xfrm>
          <a:prstGeom prst="rect">
            <a:avLst/>
          </a:prstGeom>
        </p:spPr>
      </p:pic>
      <p:sp>
        <p:nvSpPr>
          <p:cNvPr id="7" name="Text Placeholder 3">
            <a:extLst>
              <a:ext uri="{FF2B5EF4-FFF2-40B4-BE49-F238E27FC236}">
                <a16:creationId xmlns:a16="http://schemas.microsoft.com/office/drawing/2014/main" id="{AD74C045-B71C-49BC-BDF9-715E2529C92B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434502" y="3060000"/>
            <a:ext cx="8291898" cy="157680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600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1pPr>
            <a:lvl2pPr marL="23040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1400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2pPr>
            <a:lvl3pPr marL="46260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1200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3pPr>
            <a:lvl4pPr marL="69300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1000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4pPr>
            <a:lvl5pPr marL="92340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5pPr>
            <a:lvl6pPr marL="1153800" indent="0">
              <a:spcBef>
                <a:spcPts val="0"/>
              </a:spcBef>
              <a:spcAft>
                <a:spcPts val="600"/>
              </a:spcAft>
              <a:buFont typeface="Nokia Pure Text" panose="020B0503020202020204" pitchFamily="34" charset="0"/>
              <a:buNone/>
              <a:defRPr sz="800" baseline="0">
                <a:solidFill>
                  <a:schemeClr val="tx2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6pPr>
            <a:lvl7pPr marL="1384200" indent="0">
              <a:spcBef>
                <a:spcPts val="0"/>
              </a:spcBef>
              <a:spcAft>
                <a:spcPts val="600"/>
              </a:spcAft>
              <a:buNone/>
              <a:defRPr sz="700">
                <a:solidFill>
                  <a:schemeClr val="tx2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7pPr>
            <a:lvl8pPr marL="1614600" indent="0">
              <a:spcBef>
                <a:spcPts val="0"/>
              </a:spcBef>
              <a:spcAft>
                <a:spcPts val="600"/>
              </a:spcAft>
              <a:buNone/>
              <a:defRPr sz="600">
                <a:solidFill>
                  <a:schemeClr val="tx2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8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itle 4">
            <a:extLst>
              <a:ext uri="{FF2B5EF4-FFF2-40B4-BE49-F238E27FC236}">
                <a16:creationId xmlns:a16="http://schemas.microsoft.com/office/drawing/2014/main" id="{81C46984-1EDE-42C1-9FE5-08AC8EEB09A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17600" y="899998"/>
            <a:ext cx="8308800" cy="1980001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lang="en-GB" sz="5400" kern="1200" baseline="0" dirty="0" smtClean="0">
                <a:solidFill>
                  <a:schemeClr val="bg1"/>
                </a:solidFill>
                <a:latin typeface="Nokia Pure Headline Ultra Light" panose="020B0204020202020204" pitchFamily="34" charset="0"/>
                <a:ea typeface="+mn-ea"/>
                <a:cs typeface="+mn-cs"/>
              </a:defRPr>
            </a:lvl1pPr>
          </a:lstStyle>
          <a:p>
            <a:r>
              <a:rPr lang="en-GB" dirty="0"/>
              <a:t>What is the key message, idea or takeaway</a:t>
            </a:r>
          </a:p>
        </p:txBody>
      </p:sp>
    </p:spTree>
    <p:extLst>
      <p:ext uri="{BB962C8B-B14F-4D97-AF65-F5344CB8AC3E}">
        <p14:creationId xmlns:p14="http://schemas.microsoft.com/office/powerpoint/2010/main" val="5781867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.2_Blue Text Layou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0A9673B1-D3FB-43B2-8D91-D053CDDCAFBD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GB"/>
              <a:t>Nokia internal use</a:t>
            </a:r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29504A1-6308-446D-B073-C43CF250BB6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5813" y="4648933"/>
            <a:ext cx="1009152" cy="424800"/>
          </a:xfrm>
          <a:prstGeom prst="rect">
            <a:avLst/>
          </a:prstGeom>
        </p:spPr>
      </p:pic>
      <p:sp>
        <p:nvSpPr>
          <p:cNvPr id="6" name="Text Placeholder 42">
            <a:extLst>
              <a:ext uri="{FF2B5EF4-FFF2-40B4-BE49-F238E27FC236}">
                <a16:creationId xmlns:a16="http://schemas.microsoft.com/office/drawing/2014/main" id="{B5FDF055-DE09-4366-9B6D-3BADB610264A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17600" y="395946"/>
            <a:ext cx="8308800" cy="340654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400" baseline="0">
                <a:solidFill>
                  <a:schemeClr val="bg1"/>
                </a:solidFill>
                <a:latin typeface="Nokia Pure Headline Ultra Light" panose="020B0204020202020204" pitchFamily="34" charset="0"/>
              </a:defRPr>
            </a:lvl1pPr>
          </a:lstStyle>
          <a:p>
            <a:pPr lvl="0"/>
            <a:r>
              <a:rPr lang="en-US" noProof="0" dirty="0"/>
              <a:t>Click to edit headline</a:t>
            </a:r>
          </a:p>
        </p:txBody>
      </p:sp>
      <p:sp>
        <p:nvSpPr>
          <p:cNvPr id="9" name="Text Placeholder 42">
            <a:extLst>
              <a:ext uri="{FF2B5EF4-FFF2-40B4-BE49-F238E27FC236}">
                <a16:creationId xmlns:a16="http://schemas.microsoft.com/office/drawing/2014/main" id="{31941B08-4F13-4C7C-BBBF-CA0DF950BFAD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17600" y="764520"/>
            <a:ext cx="8308800" cy="340654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baseline="0">
                <a:solidFill>
                  <a:schemeClr val="bg1"/>
                </a:solidFill>
                <a:latin typeface="Nokia Pure Headline Ultra Light" panose="020B0204020202020204" pitchFamily="34" charset="0"/>
              </a:defRPr>
            </a:lvl1pPr>
          </a:lstStyle>
          <a:p>
            <a:pPr lvl="0"/>
            <a:r>
              <a:rPr lang="en-US" noProof="0" dirty="0"/>
              <a:t>Click to edit headline</a:t>
            </a:r>
          </a:p>
        </p:txBody>
      </p:sp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D8E83B7D-7658-4F7F-BC98-57355B45C45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417600" y="1260000"/>
            <a:ext cx="8308800" cy="334800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1400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1pPr>
            <a:lvl2pPr marL="23040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1200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2pPr>
            <a:lvl3pPr marL="46260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1100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3pPr>
            <a:lvl4pPr marL="69300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900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4pPr>
            <a:lvl5pPr marL="92340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700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776905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7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10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11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theme" Target="../theme/theme6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87D0E1A0-C19A-4DB8-BA1F-3D71830D1A93}"/>
              </a:ext>
            </a:extLst>
          </p:cNvPr>
          <p:cNvSpPr txBox="1"/>
          <p:nvPr userDrawn="1"/>
        </p:nvSpPr>
        <p:spPr>
          <a:xfrm>
            <a:off x="755776" y="4816800"/>
            <a:ext cx="1800000" cy="122237"/>
          </a:xfrm>
          <a:prstGeom prst="rect">
            <a:avLst/>
          </a:prstGeom>
          <a:noFill/>
        </p:spPr>
        <p:txBody>
          <a:bodyPr wrap="square" lIns="0" tIns="0" rIns="0" bIns="0" anchor="b">
            <a:spAutoFit/>
          </a:bodyPr>
          <a:lstStyle/>
          <a:p>
            <a:r>
              <a:rPr lang="en-US" sz="800" dirty="0">
                <a:solidFill>
                  <a:schemeClr val="tx2"/>
                </a:solidFill>
                <a:latin typeface="Nokia Pure Text Light" panose="020B0304040602060303" pitchFamily="34" charset="0"/>
                <a:ea typeface="Nokia Pure Text Light" panose="020B0304040602060303" pitchFamily="34" charset="0"/>
                <a:cs typeface="Nokia Pure Text Light" panose="020B0304040602060303" pitchFamily="34" charset="0"/>
              </a:rPr>
              <a:t>© 2021 Nokia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7920C8E0-2BA3-45B9-8A9F-1B9E59157439}"/>
              </a:ext>
            </a:extLst>
          </p:cNvPr>
          <p:cNvSpPr txBox="1">
            <a:spLocks/>
          </p:cNvSpPr>
          <p:nvPr userDrawn="1"/>
        </p:nvSpPr>
        <p:spPr>
          <a:xfrm>
            <a:off x="419102" y="4816800"/>
            <a:ext cx="252000" cy="122400"/>
          </a:xfrm>
          <a:prstGeom prst="rect">
            <a:avLst/>
          </a:prstGeom>
        </p:spPr>
        <p:txBody>
          <a:bodyPr lIns="0" tIns="0" rIns="0" bIns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71245D3D-131A-47D1-B100-B33219007AD2}" type="slidenum">
              <a:rPr lang="en-US" sz="800" smtClean="0">
                <a:solidFill>
                  <a:schemeClr val="tx2"/>
                </a:solidFill>
                <a:latin typeface="Nokia Pure Text Light" panose="020B0304040602060303" pitchFamily="34" charset="0"/>
                <a:ea typeface="Nokia Pure Text Light" panose="020B0304040602060303" pitchFamily="34" charset="0"/>
                <a:cs typeface="Nokia Pure Text Light" panose="020B0304040602060303" pitchFamily="34" charset="0"/>
              </a:rPr>
              <a:pPr>
                <a:defRPr/>
              </a:pPr>
              <a:t>‹#›</a:t>
            </a:fld>
            <a:endParaRPr lang="en-US" dirty="0">
              <a:solidFill>
                <a:schemeClr val="tx2"/>
              </a:solidFill>
              <a:latin typeface="Nokia Pure Text Light" panose="020B0304040602060303" pitchFamily="34" charset="0"/>
              <a:ea typeface="Nokia Pure Text Light" panose="020B0304040602060303" pitchFamily="34" charset="0"/>
              <a:cs typeface="Nokia Pure Text Light" panose="020B0304040602060303" pitchFamily="34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8C5FB64-385A-4093-B8B2-2F00FF978275}"/>
              </a:ext>
            </a:extLst>
          </p:cNvPr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7226" y="4651000"/>
            <a:ext cx="1008112" cy="424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18916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726" r:id="rId2"/>
    <p:sldLayoutId id="2147483730" r:id="rId3"/>
    <p:sldLayoutId id="2147483727" r:id="rId4"/>
    <p:sldLayoutId id="2147483664" r:id="rId5"/>
    <p:sldLayoutId id="2147483665" r:id="rId6"/>
  </p:sldLayoutIdLst>
  <p:hf sldNum="0"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4AC1947E-906A-46AD-9413-1921F00F19AB}"/>
              </a:ext>
            </a:extLst>
          </p:cNvPr>
          <p:cNvSpPr txBox="1"/>
          <p:nvPr userDrawn="1"/>
        </p:nvSpPr>
        <p:spPr>
          <a:xfrm>
            <a:off x="755776" y="4816800"/>
            <a:ext cx="1800000" cy="122237"/>
          </a:xfrm>
          <a:prstGeom prst="rect">
            <a:avLst/>
          </a:prstGeom>
          <a:noFill/>
        </p:spPr>
        <p:txBody>
          <a:bodyPr wrap="square" lIns="0" tIns="0" rIns="0" bIns="0" anchor="b">
            <a:spAutoFit/>
          </a:bodyPr>
          <a:lstStyle/>
          <a:p>
            <a:r>
              <a:rPr lang="en-US" sz="800" dirty="0">
                <a:solidFill>
                  <a:schemeClr val="tx2"/>
                </a:solidFill>
                <a:latin typeface="Nokia Pure Text Light" panose="020B0304040602060303" pitchFamily="34" charset="0"/>
                <a:ea typeface="Nokia Pure Text Light" panose="020B0304040602060303" pitchFamily="34" charset="0"/>
                <a:cs typeface="Nokia Pure Text Light" panose="020B0304040602060303" pitchFamily="34" charset="0"/>
              </a:rPr>
              <a:t>© 2021 Nokia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BA0CA059-29E1-450A-A218-D27AB73F8070}"/>
              </a:ext>
            </a:extLst>
          </p:cNvPr>
          <p:cNvSpPr txBox="1">
            <a:spLocks/>
          </p:cNvSpPr>
          <p:nvPr userDrawn="1"/>
        </p:nvSpPr>
        <p:spPr>
          <a:xfrm>
            <a:off x="419102" y="4816800"/>
            <a:ext cx="252000" cy="122400"/>
          </a:xfrm>
          <a:prstGeom prst="rect">
            <a:avLst/>
          </a:prstGeom>
        </p:spPr>
        <p:txBody>
          <a:bodyPr lIns="0" tIns="0" rIns="0" bIns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71245D3D-131A-47D1-B100-B33219007AD2}" type="slidenum">
              <a:rPr lang="en-US" sz="800" smtClean="0">
                <a:solidFill>
                  <a:schemeClr val="tx2"/>
                </a:solidFill>
                <a:latin typeface="Nokia Pure Text Light" panose="020B0304040602060303" pitchFamily="34" charset="0"/>
                <a:ea typeface="Nokia Pure Text Light" panose="020B0304040602060303" pitchFamily="34" charset="0"/>
                <a:cs typeface="Nokia Pure Text Light" panose="020B0304040602060303" pitchFamily="34" charset="0"/>
              </a:rPr>
              <a:pPr>
                <a:defRPr/>
              </a:pPr>
              <a:t>‹#›</a:t>
            </a:fld>
            <a:endParaRPr lang="en-US" dirty="0">
              <a:solidFill>
                <a:schemeClr val="tx2"/>
              </a:solidFill>
              <a:latin typeface="Nokia Pure Text Light" panose="020B0304040602060303" pitchFamily="34" charset="0"/>
              <a:ea typeface="Nokia Pure Text Light" panose="020B0304040602060303" pitchFamily="34" charset="0"/>
              <a:cs typeface="Nokia Pure Text Light" panose="020B0304040602060303" pitchFamily="34" charset="0"/>
            </a:endParaRPr>
          </a:p>
        </p:txBody>
      </p:sp>
      <p:sp>
        <p:nvSpPr>
          <p:cNvPr id="10" name="Footer Placeholder 14">
            <a:extLst>
              <a:ext uri="{FF2B5EF4-FFF2-40B4-BE49-F238E27FC236}">
                <a16:creationId xmlns:a16="http://schemas.microsoft.com/office/drawing/2014/main" id="{80DAFA2C-A5B7-47BD-9867-3032BEE127E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304000" y="4816800"/>
            <a:ext cx="4536000" cy="1224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800">
                <a:solidFill>
                  <a:schemeClr val="tx2"/>
                </a:solidFill>
              </a:defRPr>
            </a:lvl1pPr>
          </a:lstStyle>
          <a:p>
            <a:r>
              <a:rPr lang="en-GB"/>
              <a:t>Nokia internal use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38733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3" r:id="rId1"/>
  </p:sldLayoutIdLst>
  <p:hf sldNum="0"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935D8FD1-98D9-47C9-885D-370F1B25E0D7}"/>
              </a:ext>
            </a:extLst>
          </p:cNvPr>
          <p:cNvSpPr txBox="1"/>
          <p:nvPr userDrawn="1"/>
        </p:nvSpPr>
        <p:spPr>
          <a:xfrm>
            <a:off x="755776" y="4816800"/>
            <a:ext cx="1800000" cy="122237"/>
          </a:xfrm>
          <a:prstGeom prst="rect">
            <a:avLst/>
          </a:prstGeom>
          <a:noFill/>
        </p:spPr>
        <p:txBody>
          <a:bodyPr wrap="square" lIns="0" tIns="0" rIns="0" bIns="0" anchor="b">
            <a:spAutoFit/>
          </a:bodyPr>
          <a:lstStyle/>
          <a:p>
            <a:r>
              <a:rPr lang="en-US" sz="800" noProof="0" dirty="0">
                <a:solidFill>
                  <a:schemeClr val="bg1"/>
                </a:solidFill>
                <a:latin typeface="Nokia Pure Text Light" panose="020B0304040602060303" pitchFamily="34" charset="0"/>
                <a:ea typeface="Nokia Pure Text Light" panose="020B0304040602060303" pitchFamily="34" charset="0"/>
                <a:cs typeface="Nokia Pure Text Light" panose="020B0304040602060303" pitchFamily="34" charset="0"/>
              </a:rPr>
              <a:t>© 2021 Nokia</a:t>
            </a:r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DD45D477-1173-4B46-833F-F999BFE93809}"/>
              </a:ext>
            </a:extLst>
          </p:cNvPr>
          <p:cNvSpPr txBox="1">
            <a:spLocks/>
          </p:cNvSpPr>
          <p:nvPr userDrawn="1"/>
        </p:nvSpPr>
        <p:spPr>
          <a:xfrm>
            <a:off x="419102" y="4816800"/>
            <a:ext cx="252000" cy="122400"/>
          </a:xfrm>
          <a:prstGeom prst="rect">
            <a:avLst/>
          </a:prstGeom>
        </p:spPr>
        <p:txBody>
          <a:bodyPr lIns="0" tIns="0" rIns="0" bIns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71245D3D-131A-47D1-B100-B33219007AD2}" type="slidenum">
              <a:rPr lang="en-US" sz="800" noProof="0" smtClean="0">
                <a:solidFill>
                  <a:schemeClr val="bg1"/>
                </a:solidFill>
                <a:latin typeface="Nokia Pure Text Light" panose="020B0304040602060303" pitchFamily="34" charset="0"/>
                <a:ea typeface="Nokia Pure Text Light" panose="020B0304040602060303" pitchFamily="34" charset="0"/>
                <a:cs typeface="Nokia Pure Text Light" panose="020B0304040602060303" pitchFamily="34" charset="0"/>
              </a:rPr>
              <a:pPr>
                <a:defRPr/>
              </a:pPr>
              <a:t>‹#›</a:t>
            </a:fld>
            <a:endParaRPr lang="en-US" noProof="0" dirty="0">
              <a:solidFill>
                <a:schemeClr val="bg1"/>
              </a:solidFill>
              <a:latin typeface="Nokia Pure Text Light" panose="020B0304040602060303" pitchFamily="34" charset="0"/>
              <a:ea typeface="Nokia Pure Text Light" panose="020B0304040602060303" pitchFamily="34" charset="0"/>
              <a:cs typeface="Nokia Pure Text Light" panose="020B0304040602060303" pitchFamily="34" charset="0"/>
            </a:endParaRPr>
          </a:p>
        </p:txBody>
      </p:sp>
      <p:sp>
        <p:nvSpPr>
          <p:cNvPr id="5" name="Footer Placeholder 14">
            <a:extLst>
              <a:ext uri="{FF2B5EF4-FFF2-40B4-BE49-F238E27FC236}">
                <a16:creationId xmlns:a16="http://schemas.microsoft.com/office/drawing/2014/main" id="{9EA08E70-E40A-4C76-ADD7-CA63C95746C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304000" y="4816800"/>
            <a:ext cx="4536000" cy="1224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800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1pPr>
          </a:lstStyle>
          <a:p>
            <a:r>
              <a:rPr lang="en-GB"/>
              <a:t>Nokia internal use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83523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5C76398D-C6B9-4EAD-A887-41ECEA7F301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9180" y="2031750"/>
            <a:ext cx="2565641" cy="1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45167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DBC1C3A2-73EF-4E4E-97C2-1C446243E836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9180" y="2031750"/>
            <a:ext cx="2565641" cy="1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03880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935D8FD1-98D9-47C9-885D-370F1B25E0D7}"/>
              </a:ext>
            </a:extLst>
          </p:cNvPr>
          <p:cNvSpPr txBox="1"/>
          <p:nvPr userDrawn="1"/>
        </p:nvSpPr>
        <p:spPr>
          <a:xfrm>
            <a:off x="755776" y="4816800"/>
            <a:ext cx="1800000" cy="122237"/>
          </a:xfrm>
          <a:prstGeom prst="rect">
            <a:avLst/>
          </a:prstGeom>
          <a:noFill/>
        </p:spPr>
        <p:txBody>
          <a:bodyPr wrap="square" lIns="0" tIns="0" rIns="0" bIns="0" anchor="b">
            <a:spAutoFit/>
          </a:bodyPr>
          <a:lstStyle/>
          <a:p>
            <a:r>
              <a:rPr lang="en-US" sz="800" noProof="0" dirty="0">
                <a:solidFill>
                  <a:schemeClr val="bg1"/>
                </a:solidFill>
                <a:latin typeface="Nokia Pure Text Light" panose="020B0304040602060303" pitchFamily="34" charset="0"/>
                <a:ea typeface="Nokia Pure Text Light" panose="020B0304040602060303" pitchFamily="34" charset="0"/>
                <a:cs typeface="Nokia Pure Text Light" panose="020B0304040602060303" pitchFamily="34" charset="0"/>
              </a:rPr>
              <a:t>© 2021 Nokia</a:t>
            </a:r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DD45D477-1173-4B46-833F-F999BFE93809}"/>
              </a:ext>
            </a:extLst>
          </p:cNvPr>
          <p:cNvSpPr txBox="1">
            <a:spLocks/>
          </p:cNvSpPr>
          <p:nvPr userDrawn="1"/>
        </p:nvSpPr>
        <p:spPr>
          <a:xfrm>
            <a:off x="419102" y="4816800"/>
            <a:ext cx="252000" cy="122400"/>
          </a:xfrm>
          <a:prstGeom prst="rect">
            <a:avLst/>
          </a:prstGeom>
        </p:spPr>
        <p:txBody>
          <a:bodyPr lIns="0" tIns="0" rIns="0" bIns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71245D3D-131A-47D1-B100-B33219007AD2}" type="slidenum">
              <a:rPr lang="en-US" sz="800" noProof="0" smtClean="0">
                <a:solidFill>
                  <a:schemeClr val="bg1"/>
                </a:solidFill>
                <a:latin typeface="Nokia Pure Text Light" panose="020B0304040602060303" pitchFamily="34" charset="0"/>
                <a:ea typeface="Nokia Pure Text Light" panose="020B0304040602060303" pitchFamily="34" charset="0"/>
                <a:cs typeface="Nokia Pure Text Light" panose="020B0304040602060303" pitchFamily="34" charset="0"/>
              </a:rPr>
              <a:pPr>
                <a:defRPr/>
              </a:pPr>
              <a:t>‹#›</a:t>
            </a:fld>
            <a:endParaRPr lang="en-US" noProof="0" dirty="0">
              <a:solidFill>
                <a:schemeClr val="bg1"/>
              </a:solidFill>
              <a:latin typeface="Nokia Pure Text Light" panose="020B0304040602060303" pitchFamily="34" charset="0"/>
              <a:ea typeface="Nokia Pure Text Light" panose="020B0304040602060303" pitchFamily="34" charset="0"/>
              <a:cs typeface="Nokia Pure Text Light" panose="020B0304040602060303" pitchFamily="34" charset="0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3E74C75-1C44-4A6F-9F21-72B5E3ACCBC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304000" y="4816800"/>
            <a:ext cx="4536000" cy="1224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800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1pPr>
          </a:lstStyle>
          <a:p>
            <a:r>
              <a:rPr lang="en-GB"/>
              <a:t>Nokia internal use</a:t>
            </a:r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4538F1B2-3B70-46D3-B6FC-0199A17FB72D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5813" y="4648933"/>
            <a:ext cx="1009152" cy="42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02866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731" r:id="rId2"/>
    <p:sldLayoutId id="2147483729" r:id="rId3"/>
    <p:sldLayoutId id="2147483682" r:id="rId4"/>
    <p:sldLayoutId id="2147483684" r:id="rId5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4E748F3-52F3-4227-86AD-9C50826A6263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434502" y="3798276"/>
            <a:ext cx="8291898" cy="83852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z="2000">
                <a:latin typeface="Nokia Pure Headline Light" panose="020B0304040602060303" pitchFamily="34" charset="0"/>
                <a:ea typeface="+mn-ea"/>
              </a:rPr>
              <a:t>March 29 2021</a:t>
            </a:r>
            <a:endParaRPr lang="en-US" sz="2000" dirty="0">
              <a:latin typeface="Nokia Pure Headline Light" panose="020B0304040602060303" pitchFamily="34" charset="0"/>
              <a:ea typeface="+mn-ea"/>
            </a:endParaRPr>
          </a:p>
        </p:txBody>
      </p:sp>
      <p:sp>
        <p:nvSpPr>
          <p:cNvPr id="13" name="Title 12">
            <a:extLst>
              <a:ext uri="{FF2B5EF4-FFF2-40B4-BE49-F238E27FC236}">
                <a16:creationId xmlns:a16="http://schemas.microsoft.com/office/drawing/2014/main" id="{88139B71-634F-4F51-A35E-BEAD852EFD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7600" y="838006"/>
            <a:ext cx="8308800" cy="1980001"/>
          </a:xfrm>
          <a:prstGeom prst="rect">
            <a:avLst/>
          </a:prstGeom>
        </p:spPr>
        <p:txBody>
          <a:bodyPr/>
          <a:lstStyle/>
          <a:p>
            <a:r>
              <a:rPr lang="en-US" sz="3200"/>
              <a:t>GNPY</a:t>
            </a:r>
            <a:br>
              <a:rPr lang="en-US" sz="4800"/>
            </a:br>
            <a:r>
              <a:rPr lang="en-US" sz="3200"/>
              <a:t>Advanced EDFA Model</a:t>
            </a:r>
            <a:br>
              <a:rPr lang="en-US" sz="3200"/>
            </a:br>
            <a:r>
              <a:rPr lang="en-US" sz="3200"/>
              <a:t>dtg interpretation?</a:t>
            </a:r>
            <a:br>
              <a:rPr lang="en-US" sz="3200"/>
            </a:br>
            <a:br>
              <a:rPr lang="en-US" sz="2400"/>
            </a:br>
            <a:r>
              <a:rPr lang="en-US" sz="2800"/>
              <a:t>C. Kelly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1651695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CBDAA9C-1E0D-44CB-AF73-E9DC0DF953B7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417600" y="269879"/>
            <a:ext cx="8308800" cy="340654"/>
          </a:xfrm>
        </p:spPr>
        <p:txBody>
          <a:bodyPr/>
          <a:lstStyle/>
          <a:p>
            <a:r>
              <a:rPr lang="en-GB"/>
              <a:t>dgt</a:t>
            </a:r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E7FC7E0-4429-4E85-8D3C-CD0E1AFDCED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GB" dirty="0"/>
              <a:t> 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3004DF8-5D88-43EF-A37C-D2A2B439C815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37736" y="797199"/>
            <a:ext cx="8308800" cy="3835811"/>
          </a:xfrm>
        </p:spPr>
        <p:txBody>
          <a:bodyPr/>
          <a:lstStyle/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en-GB">
                <a:latin typeface="Nokia Pure Text Light"/>
                <a:ea typeface="Nokia Pure Text Light" panose="020B0403020202020204" pitchFamily="34" charset="0"/>
              </a:rPr>
              <a:t>The GNPY advanced EDFA model includes the possibility of defining a dgt vector,  which is used to derive additional gain ripple as a function of gain tilt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en-GB">
                <a:latin typeface="Nokia Pure Text Light"/>
              </a:rPr>
              <a:t>It appears that the example .dgt vector, from the Juniper std_medium_gain_advanced_config.json,</a:t>
            </a:r>
            <a:br>
              <a:rPr lang="en-GB">
                <a:latin typeface="Nokia Pure Text Light"/>
              </a:rPr>
            </a:br>
            <a:r>
              <a:rPr lang="en-GB">
                <a:latin typeface="Nokia Pure Text Light"/>
              </a:rPr>
              <a:t>has the frequency axis “reversed”;   the shape of this vector (with the average gain slope removed) matches the expected shape from ideal amplifier simulations,  except for this reversal</a:t>
            </a:r>
          </a:p>
          <a:p>
            <a:pPr marL="516150" lvl="1" indent="-285750"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en-GB">
                <a:latin typeface="Nokia Pure Text Light"/>
              </a:rPr>
              <a:t>Suspect this came from a wavelength vs frequency description of the gain ripple vs tilt model?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en-GB">
                <a:latin typeface="Nokia Pure Text Light"/>
              </a:rPr>
              <a:t>The reference paper for dgt also suggests the dgt vector is reversed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en-GB">
                <a:latin typeface="Nokia Pure Text Light"/>
              </a:rPr>
              <a:t>As alluded to by @ojnas,  the target gain tilt should be modified to include unwanted gain tilt</a:t>
            </a:r>
            <a:br>
              <a:rPr lang="en-GB">
                <a:latin typeface="Nokia Pure Text Light"/>
              </a:rPr>
            </a:br>
            <a:r>
              <a:rPr lang="en-GB">
                <a:latin typeface="Nokia Pure Text Light"/>
              </a:rPr>
              <a:t>when operating in the extended gain regime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en-GB">
                <a:latin typeface="Nokia Pure Text Light"/>
              </a:rPr>
              <a:t>Question:  As the amplifier GFF can be designed for minimum ripple around a target tilt, which may not be zero,  the gain ripple  = function (tilt-”flatgain tilt”).   Is this considered anywhere in </a:t>
            </a:r>
            <a:br>
              <a:rPr lang="en-GB">
                <a:latin typeface="Nokia Pure Text Light"/>
              </a:rPr>
            </a:br>
            <a:r>
              <a:rPr lang="en-GB">
                <a:latin typeface="Nokia Pure Text Light"/>
              </a:rPr>
              <a:t>derivation of the target tilt?</a:t>
            </a:r>
          </a:p>
          <a:p>
            <a:pPr>
              <a:spcAft>
                <a:spcPts val="1200"/>
              </a:spcAft>
              <a:defRPr/>
            </a:pPr>
            <a:endParaRPr lang="en-GB" dirty="0">
              <a:latin typeface="Nokia Pure Text Light"/>
            </a:endParaRP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endParaRPr lang="en-GB">
              <a:latin typeface="Nokia Pure Text Light"/>
            </a:endParaRPr>
          </a:p>
        </p:txBody>
      </p:sp>
    </p:spTree>
    <p:extLst>
      <p:ext uri="{BB962C8B-B14F-4D97-AF65-F5344CB8AC3E}">
        <p14:creationId xmlns:p14="http://schemas.microsoft.com/office/powerpoint/2010/main" val="25600933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D3B732B-4D15-42A4-B009-328B6AD8CAD2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/>
              <a:t>Example .dtg vector vs reference:</a:t>
            </a:r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8ECC21C-CA00-482A-A028-7F6A82CECAD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17599" y="860135"/>
            <a:ext cx="8411436" cy="541694"/>
          </a:xfrm>
        </p:spPr>
        <p:txBody>
          <a:bodyPr/>
          <a:lstStyle/>
          <a:p>
            <a:r>
              <a:rPr lang="en-US" sz="1600"/>
              <a:t>Muro,  “The Er3+ -Fiber Gain Coefficient Derived from a Dynamic Gain Tilt Technique”,</a:t>
            </a:r>
            <a:br>
              <a:rPr lang="en-US" sz="1600"/>
            </a:br>
            <a:r>
              <a:rPr lang="en-US" sz="1600"/>
              <a:t>JLT Vol 18 March 2000</a:t>
            </a:r>
          </a:p>
          <a:p>
            <a:endParaRPr lang="en-US"/>
          </a:p>
          <a:p>
            <a:endParaRPr lang="en-CA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FB3023D-C527-428B-A985-38A341EDD9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3109" y="1525363"/>
            <a:ext cx="3481781" cy="2092773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9C7D566A-01B1-4F1C-BD8C-38CD9929064B}"/>
              </a:ext>
            </a:extLst>
          </p:cNvPr>
          <p:cNvSpPr txBox="1"/>
          <p:nvPr/>
        </p:nvSpPr>
        <p:spPr>
          <a:xfrm>
            <a:off x="417599" y="3865205"/>
            <a:ext cx="2353593" cy="587829"/>
          </a:xfrm>
          <a:prstGeom prst="rect">
            <a:avLst/>
          </a:prstGeom>
          <a:noFill/>
        </p:spPr>
        <p:txBody>
          <a:bodyPr wrap="none" lIns="72000" tIns="72000" rIns="72000" bIns="72000" rtlCol="0">
            <a:noAutofit/>
          </a:bodyPr>
          <a:lstStyle/>
          <a:p>
            <a:pPr algn="l">
              <a:spcAft>
                <a:spcPts val="300"/>
              </a:spcAft>
              <a:buSzPct val="100000"/>
            </a:pPr>
            <a:r>
              <a:rPr lang="en-US" sz="1200">
                <a:solidFill>
                  <a:schemeClr val="tx2"/>
                </a:solidFill>
              </a:rPr>
              <a:t>fmin: 191.35 fmax: 196.1</a:t>
            </a:r>
            <a:br>
              <a:rPr lang="en-US" sz="1200">
                <a:solidFill>
                  <a:schemeClr val="tx2"/>
                </a:solidFill>
              </a:rPr>
            </a:br>
            <a:r>
              <a:rPr lang="en-US" sz="1200">
                <a:solidFill>
                  <a:schemeClr val="tx2"/>
                </a:solidFill>
              </a:rPr>
              <a:t>.dgt entries follow this ordering</a:t>
            </a:r>
            <a:endParaRPr lang="en-CA" sz="1200" dirty="0">
              <a:solidFill>
                <a:schemeClr val="tx2"/>
              </a:solidFill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FD94590-B837-4406-A242-CB38432AE0B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20656" y="1525363"/>
            <a:ext cx="3600450" cy="2314575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A48BDAF8-E65E-437C-AFC0-A838B5D24651}"/>
              </a:ext>
            </a:extLst>
          </p:cNvPr>
          <p:cNvSpPr txBox="1"/>
          <p:nvPr/>
        </p:nvSpPr>
        <p:spPr>
          <a:xfrm>
            <a:off x="4572000" y="3909789"/>
            <a:ext cx="2353593" cy="587829"/>
          </a:xfrm>
          <a:prstGeom prst="rect">
            <a:avLst/>
          </a:prstGeom>
          <a:noFill/>
        </p:spPr>
        <p:txBody>
          <a:bodyPr wrap="none" lIns="72000" tIns="72000" rIns="72000" bIns="72000" rtlCol="0">
            <a:noAutofit/>
          </a:bodyPr>
          <a:lstStyle/>
          <a:p>
            <a:pPr algn="l">
              <a:spcAft>
                <a:spcPts val="300"/>
              </a:spcAft>
              <a:buSzPct val="100000"/>
            </a:pPr>
            <a:r>
              <a:rPr lang="en-US" sz="1200">
                <a:solidFill>
                  <a:schemeClr val="tx2"/>
                </a:solidFill>
              </a:rPr>
              <a:t>Suggested shape from the reference paper.</a:t>
            </a:r>
            <a:endParaRPr lang="en-CA" sz="12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72920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E6BA5B6-A6F8-4F47-A9AE-3711C980012A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/>
              <a:t>Independent Derivation  using OASiX </a:t>
            </a:r>
            <a:r>
              <a:rPr lang="en-US" sz="2000"/>
              <a:t>(formerly from Lucent, now OFS)</a:t>
            </a:r>
            <a:endParaRPr lang="en-CA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58CE75E-0B15-4EF9-9E50-80574FBCC20C}"/>
              </a:ext>
            </a:extLst>
          </p:cNvPr>
          <p:cNvSpPr txBox="1"/>
          <p:nvPr/>
        </p:nvSpPr>
        <p:spPr>
          <a:xfrm>
            <a:off x="307754" y="946393"/>
            <a:ext cx="8409159" cy="914400"/>
          </a:xfrm>
          <a:prstGeom prst="rect">
            <a:avLst/>
          </a:prstGeom>
          <a:noFill/>
        </p:spPr>
        <p:txBody>
          <a:bodyPr wrap="none" lIns="72000" tIns="72000" rIns="72000" bIns="72000" rtlCol="0">
            <a:noAutofit/>
          </a:bodyPr>
          <a:lstStyle/>
          <a:p>
            <a:pPr marL="171450" indent="-171450" algn="l">
              <a:spcAft>
                <a:spcPts val="300"/>
              </a:spcAft>
              <a:buSzPct val="100000"/>
              <a:buFont typeface="Arial" panose="020B0604020202020204" pitchFamily="34" charset="0"/>
              <a:buChar char="•"/>
            </a:pPr>
            <a:r>
              <a:rPr lang="en-US" sz="1200">
                <a:solidFill>
                  <a:schemeClr val="tx2"/>
                </a:solidFill>
              </a:rPr>
              <a:t>Simple fixed gain EDFA, MP980 fiber, with a gain flattening filter added, to target a flat gain at a target gain of ~15 dB</a:t>
            </a:r>
          </a:p>
          <a:p>
            <a:pPr marL="171450" indent="-171450" algn="l">
              <a:spcAft>
                <a:spcPts val="300"/>
              </a:spcAft>
              <a:buSzPct val="100000"/>
              <a:buFont typeface="Arial" panose="020B0604020202020204" pitchFamily="34" charset="0"/>
              <a:buChar char="•"/>
            </a:pPr>
            <a:r>
              <a:rPr lang="en-US" sz="1200">
                <a:solidFill>
                  <a:schemeClr val="tx2"/>
                </a:solidFill>
              </a:rPr>
              <a:t>Tilt: defined with regard to wavelength, not frequency. (</a:t>
            </a:r>
            <a:r>
              <a:rPr lang="en-US" sz="1200">
                <a:solidFill>
                  <a:srgbClr val="FF0000"/>
                </a:solidFill>
              </a:rPr>
              <a:t>GNPY may use the opposite?)</a:t>
            </a:r>
            <a:endParaRPr lang="en-CA" sz="1200" dirty="0">
              <a:solidFill>
                <a:srgbClr val="FF0000"/>
              </a:solidFill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482278D-8933-4BF5-AFA1-6E2343F19ED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3357" y="1586696"/>
            <a:ext cx="2721481" cy="1970108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EDF32789-8783-4E34-9375-4EFE8C2B4954}"/>
              </a:ext>
            </a:extLst>
          </p:cNvPr>
          <p:cNvSpPr txBox="1"/>
          <p:nvPr/>
        </p:nvSpPr>
        <p:spPr>
          <a:xfrm>
            <a:off x="307754" y="3660442"/>
            <a:ext cx="2392686" cy="914400"/>
          </a:xfrm>
          <a:prstGeom prst="rect">
            <a:avLst/>
          </a:prstGeom>
          <a:noFill/>
        </p:spPr>
        <p:txBody>
          <a:bodyPr wrap="none" lIns="72000" tIns="72000" rIns="72000" bIns="72000" rtlCol="0">
            <a:noAutofit/>
          </a:bodyPr>
          <a:lstStyle/>
          <a:p>
            <a:pPr algn="l">
              <a:spcAft>
                <a:spcPts val="300"/>
              </a:spcAft>
              <a:buSzPct val="100000"/>
            </a:pPr>
            <a:r>
              <a:rPr lang="en-US" sz="1100">
                <a:solidFill>
                  <a:schemeClr val="tx2"/>
                </a:solidFill>
              </a:rPr>
              <a:t>For a constant WDM spectrum, </a:t>
            </a:r>
            <a:br>
              <a:rPr lang="en-US" sz="1100">
                <a:solidFill>
                  <a:schemeClr val="tx2"/>
                </a:solidFill>
              </a:rPr>
            </a:br>
            <a:r>
              <a:rPr lang="en-US" sz="1100">
                <a:solidFill>
                  <a:schemeClr val="tx2"/>
                </a:solidFill>
              </a:rPr>
              <a:t>pump power changed from the flat </a:t>
            </a:r>
            <a:br>
              <a:rPr lang="en-US" sz="1100">
                <a:solidFill>
                  <a:schemeClr val="tx2"/>
                </a:solidFill>
              </a:rPr>
            </a:br>
            <a:r>
              <a:rPr lang="en-US" sz="1100">
                <a:solidFill>
                  <a:schemeClr val="tx2"/>
                </a:solidFill>
              </a:rPr>
              <a:t>gain value, resulting in a change in</a:t>
            </a:r>
            <a:br>
              <a:rPr lang="en-US" sz="1100">
                <a:solidFill>
                  <a:schemeClr val="tx2"/>
                </a:solidFill>
              </a:rPr>
            </a:br>
            <a:r>
              <a:rPr lang="en-US" sz="1100">
                <a:solidFill>
                  <a:schemeClr val="tx2"/>
                </a:solidFill>
              </a:rPr>
              <a:t>average gainand gain tilt</a:t>
            </a:r>
            <a:endParaRPr lang="en-CA" sz="1100" dirty="0">
              <a:solidFill>
                <a:schemeClr val="tx2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293D433-E52E-46C3-B05D-1080334628E4}"/>
              </a:ext>
            </a:extLst>
          </p:cNvPr>
          <p:cNvSpPr txBox="1"/>
          <p:nvPr/>
        </p:nvSpPr>
        <p:spPr>
          <a:xfrm>
            <a:off x="1009084" y="1912612"/>
            <a:ext cx="597159" cy="261258"/>
          </a:xfrm>
          <a:prstGeom prst="rect">
            <a:avLst/>
          </a:prstGeom>
          <a:noFill/>
        </p:spPr>
        <p:txBody>
          <a:bodyPr wrap="none" lIns="72000" tIns="72000" rIns="72000" bIns="72000" rtlCol="0">
            <a:noAutofit/>
          </a:bodyPr>
          <a:lstStyle/>
          <a:p>
            <a:pPr algn="l">
              <a:spcAft>
                <a:spcPts val="300"/>
              </a:spcAft>
              <a:buSzPct val="100000"/>
            </a:pPr>
            <a:r>
              <a:rPr lang="en-US" sz="1200">
                <a:solidFill>
                  <a:schemeClr val="tx2"/>
                </a:solidFill>
              </a:rPr>
              <a:t>-ve tilt</a:t>
            </a:r>
            <a:br>
              <a:rPr lang="en-US" sz="1200">
                <a:solidFill>
                  <a:schemeClr val="tx2"/>
                </a:solidFill>
              </a:rPr>
            </a:br>
            <a:endParaRPr lang="en-CA" sz="1200" dirty="0">
              <a:solidFill>
                <a:schemeClr val="tx2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36FC282-BBA1-482A-A3F0-B24E7B65D272}"/>
              </a:ext>
            </a:extLst>
          </p:cNvPr>
          <p:cNvSpPr txBox="1"/>
          <p:nvPr/>
        </p:nvSpPr>
        <p:spPr>
          <a:xfrm>
            <a:off x="906938" y="2734708"/>
            <a:ext cx="597159" cy="261258"/>
          </a:xfrm>
          <a:prstGeom prst="rect">
            <a:avLst/>
          </a:prstGeom>
          <a:noFill/>
        </p:spPr>
        <p:txBody>
          <a:bodyPr wrap="none" lIns="72000" tIns="72000" rIns="72000" bIns="72000" rtlCol="0">
            <a:noAutofit/>
          </a:bodyPr>
          <a:lstStyle/>
          <a:p>
            <a:pPr algn="l">
              <a:spcAft>
                <a:spcPts val="300"/>
              </a:spcAft>
              <a:buSzPct val="100000"/>
            </a:pPr>
            <a:r>
              <a:rPr lang="en-US" sz="1200">
                <a:solidFill>
                  <a:schemeClr val="tx2"/>
                </a:solidFill>
              </a:rPr>
              <a:t>+ve tilt</a:t>
            </a:r>
            <a:br>
              <a:rPr lang="en-US" sz="1200">
                <a:solidFill>
                  <a:schemeClr val="tx2"/>
                </a:solidFill>
              </a:rPr>
            </a:br>
            <a:endParaRPr lang="en-CA" sz="1200" dirty="0">
              <a:solidFill>
                <a:schemeClr val="tx2"/>
              </a:solidFill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42B9BC79-972D-4D8F-916D-7D182453FE9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55360" y="1579845"/>
            <a:ext cx="2721481" cy="1976959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3AFAEA2F-F17D-4B61-9907-274A3B3272E3}"/>
              </a:ext>
            </a:extLst>
          </p:cNvPr>
          <p:cNvSpPr txBox="1"/>
          <p:nvPr/>
        </p:nvSpPr>
        <p:spPr>
          <a:xfrm>
            <a:off x="2955360" y="3660442"/>
            <a:ext cx="1980534" cy="556995"/>
          </a:xfrm>
          <a:prstGeom prst="rect">
            <a:avLst/>
          </a:prstGeom>
          <a:noFill/>
        </p:spPr>
        <p:txBody>
          <a:bodyPr wrap="none" lIns="72000" tIns="72000" rIns="72000" bIns="72000" rtlCol="0">
            <a:noAutofit/>
          </a:bodyPr>
          <a:lstStyle/>
          <a:p>
            <a:pPr algn="l">
              <a:spcAft>
                <a:spcPts val="300"/>
              </a:spcAft>
              <a:buSzPct val="100000"/>
            </a:pPr>
            <a:r>
              <a:rPr lang="en-US" sz="1100">
                <a:solidFill>
                  <a:schemeClr val="tx2"/>
                </a:solidFill>
              </a:rPr>
              <a:t>Resulting gain ripple around</a:t>
            </a:r>
            <a:br>
              <a:rPr lang="en-US" sz="1100">
                <a:solidFill>
                  <a:schemeClr val="tx2"/>
                </a:solidFill>
              </a:rPr>
            </a:br>
            <a:r>
              <a:rPr lang="en-US" sz="1100">
                <a:solidFill>
                  <a:schemeClr val="tx2"/>
                </a:solidFill>
              </a:rPr>
              <a:t>the linear slope</a:t>
            </a:r>
            <a:endParaRPr lang="en-CA" sz="1100" dirty="0">
              <a:solidFill>
                <a:schemeClr val="tx2"/>
              </a:solidFill>
            </a:endParaRP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51D18845-E823-442A-9C81-3D4814463E7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67363" y="1586696"/>
            <a:ext cx="2799184" cy="1970108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A97F16B7-6C5F-4510-B031-AAA1B189FDDB}"/>
              </a:ext>
            </a:extLst>
          </p:cNvPr>
          <p:cNvSpPr txBox="1"/>
          <p:nvPr/>
        </p:nvSpPr>
        <p:spPr>
          <a:xfrm>
            <a:off x="5931171" y="3660442"/>
            <a:ext cx="2471568" cy="556995"/>
          </a:xfrm>
          <a:prstGeom prst="rect">
            <a:avLst/>
          </a:prstGeom>
          <a:noFill/>
        </p:spPr>
        <p:txBody>
          <a:bodyPr wrap="none" lIns="72000" tIns="72000" rIns="72000" bIns="72000" rtlCol="0">
            <a:noAutofit/>
          </a:bodyPr>
          <a:lstStyle/>
          <a:p>
            <a:pPr algn="l">
              <a:spcAft>
                <a:spcPts val="300"/>
              </a:spcAft>
              <a:buSzPct val="100000"/>
            </a:pPr>
            <a:r>
              <a:rPr lang="en-US" sz="1100">
                <a:solidFill>
                  <a:schemeClr val="tx2"/>
                </a:solidFill>
              </a:rPr>
              <a:t>Scaled ripple = ripple / (tilt x gain)</a:t>
            </a:r>
          </a:p>
          <a:p>
            <a:pPr algn="l">
              <a:spcAft>
                <a:spcPts val="300"/>
              </a:spcAft>
              <a:buSzPct val="100000"/>
            </a:pPr>
            <a:r>
              <a:rPr lang="en-US" sz="1100">
                <a:solidFill>
                  <a:schemeClr val="tx2"/>
                </a:solidFill>
              </a:rPr>
              <a:t>(in this example, flat gain tilt = 0)</a:t>
            </a:r>
            <a:endParaRPr lang="en-CA" sz="11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08305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0CD855-034E-43BB-BDB7-871B599B906A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/>
              <a:t>json. dgt vs. OASIX comparison</a:t>
            </a:r>
            <a:endParaRPr lang="en-CA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BFB20F1-008F-4E7E-B9D3-271383C11593}"/>
              </a:ext>
            </a:extLst>
          </p:cNvPr>
          <p:cNvSpPr txBox="1"/>
          <p:nvPr/>
        </p:nvSpPr>
        <p:spPr>
          <a:xfrm>
            <a:off x="289249" y="1045029"/>
            <a:ext cx="914400" cy="914400"/>
          </a:xfrm>
          <a:prstGeom prst="rect">
            <a:avLst/>
          </a:prstGeom>
          <a:noFill/>
        </p:spPr>
        <p:txBody>
          <a:bodyPr wrap="none" lIns="72000" tIns="72000" rIns="72000" bIns="72000" rtlCol="0">
            <a:noAutofit/>
          </a:bodyPr>
          <a:lstStyle/>
          <a:p>
            <a:pPr marL="171450" indent="-171450" algn="l">
              <a:spcAft>
                <a:spcPts val="300"/>
              </a:spcAft>
              <a:buSzPct val="100000"/>
              <a:buFont typeface="Arial" panose="020B0604020202020204" pitchFamily="34" charset="0"/>
              <a:buChar char="•"/>
            </a:pPr>
            <a:r>
              <a:rPr lang="en-US" sz="1200">
                <a:solidFill>
                  <a:schemeClr val="tx2"/>
                </a:solidFill>
              </a:rPr>
              <a:t>.json frequency axis reversed (196.1 to 191.35 instead)</a:t>
            </a:r>
          </a:p>
          <a:p>
            <a:pPr marL="171450" indent="-171450" algn="l">
              <a:spcAft>
                <a:spcPts val="300"/>
              </a:spcAft>
              <a:buSzPct val="100000"/>
              <a:buFont typeface="Arial" panose="020B0604020202020204" pitchFamily="34" charset="0"/>
              <a:buChar char="•"/>
            </a:pPr>
            <a:r>
              <a:rPr lang="en-US" sz="1200">
                <a:solidFill>
                  <a:schemeClr val="tx2"/>
                </a:solidFill>
              </a:rPr>
              <a:t>Average slope removed from the dgt values, to estimate the gain ripple per dB of tilt around the mean gain</a:t>
            </a:r>
          </a:p>
          <a:p>
            <a:pPr marL="171450" indent="-171450" algn="l">
              <a:spcAft>
                <a:spcPts val="300"/>
              </a:spcAft>
              <a:buSzPct val="100000"/>
              <a:buFont typeface="Arial" panose="020B0604020202020204" pitchFamily="34" charset="0"/>
              <a:buChar char="•"/>
            </a:pPr>
            <a:r>
              <a:rPr lang="en-US" sz="1200">
                <a:solidFill>
                  <a:schemeClr val="tx2"/>
                </a:solidFill>
              </a:rPr>
              <a:t>OASIX  scaled ripple multipled by 25, reflecting the gain_maxflat value for this amplifier (from eqpt.config.json file)</a:t>
            </a:r>
          </a:p>
          <a:p>
            <a:pPr algn="l">
              <a:spcAft>
                <a:spcPts val="300"/>
              </a:spcAft>
              <a:buSzPct val="100000"/>
            </a:pPr>
            <a:endParaRPr lang="en-CA" sz="1200" dirty="0">
              <a:solidFill>
                <a:schemeClr val="tx2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5F61675-9C7C-403C-A614-868002FCD30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7600" y="1896968"/>
            <a:ext cx="4282751" cy="2574207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E3483218-AF73-4A49-8752-D618819416D6}"/>
              </a:ext>
            </a:extLst>
          </p:cNvPr>
          <p:cNvSpPr txBox="1"/>
          <p:nvPr/>
        </p:nvSpPr>
        <p:spPr>
          <a:xfrm>
            <a:off x="4828702" y="2099387"/>
            <a:ext cx="3979396" cy="2192695"/>
          </a:xfrm>
          <a:prstGeom prst="rect">
            <a:avLst/>
          </a:prstGeom>
          <a:noFill/>
        </p:spPr>
        <p:txBody>
          <a:bodyPr wrap="none" lIns="72000" tIns="72000" rIns="72000" bIns="72000" rtlCol="0">
            <a:noAutofit/>
          </a:bodyPr>
          <a:lstStyle/>
          <a:p>
            <a:pPr marL="171450" indent="-171450" algn="l">
              <a:spcAft>
                <a:spcPts val="300"/>
              </a:spcAft>
              <a:buSzPct val="100000"/>
              <a:buFont typeface="Arial" panose="020B0604020202020204" pitchFamily="34" charset="0"/>
              <a:buChar char="•"/>
            </a:pPr>
            <a:r>
              <a:rPr lang="en-US" sz="1200">
                <a:solidFill>
                  <a:schemeClr val="tx2"/>
                </a:solidFill>
              </a:rPr>
              <a:t>Resulting .dgt derived gain ripple (per dB of tilt)</a:t>
            </a:r>
            <a:br>
              <a:rPr lang="en-US" sz="1200">
                <a:solidFill>
                  <a:schemeClr val="tx2"/>
                </a:solidFill>
              </a:rPr>
            </a:br>
            <a:r>
              <a:rPr lang="en-US" sz="1200">
                <a:solidFill>
                  <a:schemeClr val="tx2"/>
                </a:solidFill>
              </a:rPr>
              <a:t>matches OASiX simulations, when the dgt</a:t>
            </a:r>
            <a:br>
              <a:rPr lang="en-US" sz="1200">
                <a:solidFill>
                  <a:schemeClr val="tx2"/>
                </a:solidFill>
              </a:rPr>
            </a:br>
            <a:r>
              <a:rPr lang="en-US" sz="1200">
                <a:solidFill>
                  <a:schemeClr val="tx2"/>
                </a:solidFill>
              </a:rPr>
              <a:t>frequency vector is reversed.</a:t>
            </a:r>
          </a:p>
          <a:p>
            <a:pPr marL="171450" indent="-171450" algn="l">
              <a:spcAft>
                <a:spcPts val="300"/>
              </a:spcAft>
              <a:buSzPct val="100000"/>
              <a:buFont typeface="Arial" panose="020B0604020202020204" pitchFamily="34" charset="0"/>
              <a:buChar char="•"/>
            </a:pPr>
            <a:endParaRPr lang="en-US" sz="1200">
              <a:solidFill>
                <a:schemeClr val="tx2"/>
              </a:solidFill>
            </a:endParaRPr>
          </a:p>
          <a:p>
            <a:pPr marL="171450" indent="-171450" algn="l">
              <a:spcAft>
                <a:spcPts val="300"/>
              </a:spcAft>
              <a:buSzPct val="100000"/>
              <a:buFont typeface="Arial" panose="020B0604020202020204" pitchFamily="34" charset="0"/>
              <a:buChar char="•"/>
            </a:pPr>
            <a:r>
              <a:rPr lang="en-US" sz="1200">
                <a:solidFill>
                  <a:schemeClr val="tx2"/>
                </a:solidFill>
              </a:rPr>
              <a:t>This is the gain ripple around a linear tilt’, where</a:t>
            </a:r>
            <a:br>
              <a:rPr lang="en-US" sz="1200">
                <a:solidFill>
                  <a:schemeClr val="tx2"/>
                </a:solidFill>
              </a:rPr>
            </a:br>
            <a:r>
              <a:rPr lang="en-US" sz="1200">
                <a:solidFill>
                  <a:schemeClr val="tx2"/>
                </a:solidFill>
              </a:rPr>
              <a:t>the linear tilt’ = (Tilt – flat gain tilt)</a:t>
            </a:r>
            <a:r>
              <a:rPr lang="en-CA" sz="1200">
                <a:solidFill>
                  <a:schemeClr val="tx2"/>
                </a:solidFill>
              </a:rPr>
              <a:t>, and </a:t>
            </a:r>
            <a:br>
              <a:rPr lang="en-CA" sz="1200">
                <a:solidFill>
                  <a:schemeClr val="tx2"/>
                </a:solidFill>
              </a:rPr>
            </a:br>
            <a:r>
              <a:rPr lang="en-CA" sz="1200">
                <a:solidFill>
                  <a:schemeClr val="tx2"/>
                </a:solidFill>
              </a:rPr>
              <a:t>Tilt = min( target tilt, actual tilt) to account</a:t>
            </a:r>
            <a:br>
              <a:rPr lang="en-CA" sz="1200">
                <a:solidFill>
                  <a:schemeClr val="tx2"/>
                </a:solidFill>
              </a:rPr>
            </a:br>
            <a:r>
              <a:rPr lang="en-CA" sz="1200">
                <a:solidFill>
                  <a:schemeClr val="tx2"/>
                </a:solidFill>
              </a:rPr>
              <a:t>for operation in the extended gain regime.</a:t>
            </a:r>
            <a:br>
              <a:rPr lang="en-CA" sz="1200">
                <a:solidFill>
                  <a:schemeClr val="tx2"/>
                </a:solidFill>
              </a:rPr>
            </a:br>
            <a:br>
              <a:rPr lang="en-CA" sz="1200">
                <a:solidFill>
                  <a:schemeClr val="tx2"/>
                </a:solidFill>
              </a:rPr>
            </a:br>
            <a:r>
              <a:rPr lang="en-CA" sz="1200">
                <a:solidFill>
                  <a:schemeClr val="tx2"/>
                </a:solidFill>
              </a:rPr>
              <a:t>(This equation depends on the tilt sign convention</a:t>
            </a:r>
            <a:br>
              <a:rPr lang="en-CA" sz="1200">
                <a:solidFill>
                  <a:schemeClr val="tx2"/>
                </a:solidFill>
              </a:rPr>
            </a:br>
            <a:r>
              <a:rPr lang="en-CA" sz="1200">
                <a:solidFill>
                  <a:schemeClr val="tx2"/>
                </a:solidFill>
              </a:rPr>
              <a:t>used by GNPY)</a:t>
            </a:r>
            <a:br>
              <a:rPr lang="en-CA" sz="1200" dirty="0">
                <a:solidFill>
                  <a:schemeClr val="tx2"/>
                </a:solidFill>
              </a:rPr>
            </a:br>
            <a:endParaRPr lang="en-US" sz="120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06677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1D5A661-347C-44A6-A4CE-49D5D495DFC2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/>
              <a:t>Questions/Issues:</a:t>
            </a:r>
            <a:endParaRPr lang="en-CA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61A5B27-C628-459D-B32F-5181B0D945CB}"/>
              </a:ext>
            </a:extLst>
          </p:cNvPr>
          <p:cNvSpPr txBox="1"/>
          <p:nvPr/>
        </p:nvSpPr>
        <p:spPr>
          <a:xfrm>
            <a:off x="261256" y="1054359"/>
            <a:ext cx="8164287" cy="2164702"/>
          </a:xfrm>
          <a:prstGeom prst="rect">
            <a:avLst/>
          </a:prstGeom>
          <a:noFill/>
        </p:spPr>
        <p:txBody>
          <a:bodyPr wrap="none" lIns="72000" tIns="72000" rIns="72000" bIns="72000" rtlCol="0">
            <a:noAutofit/>
          </a:bodyPr>
          <a:lstStyle/>
          <a:p>
            <a:pPr marL="171450" indent="-171450" algn="l">
              <a:spcAft>
                <a:spcPts val="300"/>
              </a:spcAft>
              <a:buSzPct val="100000"/>
              <a:buFont typeface="Arial" panose="020B0604020202020204" pitchFamily="34" charset="0"/>
              <a:buChar char="•"/>
            </a:pPr>
            <a:r>
              <a:rPr lang="en-US" sz="1400">
                <a:solidFill>
                  <a:schemeClr val="tx2"/>
                </a:solidFill>
              </a:rPr>
              <a:t>Confirmation about the .dgt vector mis-ordering in the example EDFA .json files</a:t>
            </a:r>
          </a:p>
          <a:p>
            <a:pPr marL="171450" indent="-171450" algn="l">
              <a:spcAft>
                <a:spcPts val="300"/>
              </a:spcAft>
              <a:buSzPct val="100000"/>
              <a:buFont typeface="Arial" panose="020B0604020202020204" pitchFamily="34" charset="0"/>
              <a:buChar char="•"/>
            </a:pPr>
            <a:r>
              <a:rPr lang="en-US" sz="1400">
                <a:solidFill>
                  <a:schemeClr val="tx2"/>
                </a:solidFill>
              </a:rPr>
              <a:t>Question about if GNPY’s “target tilt”  includes</a:t>
            </a:r>
          </a:p>
          <a:p>
            <a:pPr marL="628650" lvl="1" indent="-171450">
              <a:spcAft>
                <a:spcPts val="300"/>
              </a:spcAft>
              <a:buSzPct val="100000"/>
              <a:buFont typeface="Arial" panose="020B0604020202020204" pitchFamily="34" charset="0"/>
              <a:buChar char="•"/>
            </a:pPr>
            <a:r>
              <a:rPr lang="en-US" sz="1400">
                <a:solidFill>
                  <a:schemeClr val="tx2"/>
                </a:solidFill>
              </a:rPr>
              <a:t>Concept about a “flat gain” tilt that may not be zero </a:t>
            </a:r>
          </a:p>
          <a:p>
            <a:pPr marL="628650" lvl="1" indent="-171450">
              <a:spcAft>
                <a:spcPts val="300"/>
              </a:spcAft>
              <a:buSzPct val="100000"/>
              <a:buFont typeface="Arial" panose="020B0604020202020204" pitchFamily="34" charset="0"/>
              <a:buChar char="•"/>
            </a:pPr>
            <a:r>
              <a:rPr lang="en-US" sz="1400">
                <a:solidFill>
                  <a:schemeClr val="tx2"/>
                </a:solidFill>
              </a:rPr>
              <a:t>Correct tilt value to be used if operating in the extended gain regime</a:t>
            </a:r>
          </a:p>
          <a:p>
            <a:pPr marL="628650" lvl="1" indent="-171450">
              <a:spcAft>
                <a:spcPts val="300"/>
              </a:spcAft>
              <a:buSzPct val="100000"/>
              <a:buFont typeface="Arial" panose="020B0604020202020204" pitchFamily="34" charset="0"/>
              <a:buChar char="•"/>
            </a:pPr>
            <a:r>
              <a:rPr lang="en-US" sz="1400">
                <a:solidFill>
                  <a:schemeClr val="tx2"/>
                </a:solidFill>
              </a:rPr>
              <a:t>Convention about the tilt sign (is this defined somewhere?)</a:t>
            </a:r>
          </a:p>
          <a:p>
            <a:pPr marL="628650" lvl="1" indent="-171450">
              <a:spcAft>
                <a:spcPts val="300"/>
              </a:spcAft>
              <a:buSzPct val="100000"/>
              <a:buFont typeface="Arial" panose="020B0604020202020204" pitchFamily="34" charset="0"/>
              <a:buChar char="•"/>
            </a:pPr>
            <a:endParaRPr lang="en-US" sz="1400">
              <a:solidFill>
                <a:schemeClr val="tx2"/>
              </a:solidFill>
            </a:endParaRPr>
          </a:p>
          <a:p>
            <a:pPr marL="171450" indent="-171450">
              <a:spcAft>
                <a:spcPts val="300"/>
              </a:spcAft>
              <a:buSzPct val="100000"/>
              <a:buFont typeface="Arial" panose="020B0604020202020204" pitchFamily="34" charset="0"/>
              <a:buChar char="•"/>
            </a:pPr>
            <a:r>
              <a:rPr lang="en-US" sz="1400">
                <a:solidFill>
                  <a:schemeClr val="tx2"/>
                </a:solidFill>
              </a:rPr>
              <a:t>Rationalle behind some of the code complexity?  </a:t>
            </a:r>
          </a:p>
        </p:txBody>
      </p:sp>
    </p:spTree>
    <p:extLst>
      <p:ext uri="{BB962C8B-B14F-4D97-AF65-F5344CB8AC3E}">
        <p14:creationId xmlns:p14="http://schemas.microsoft.com/office/powerpoint/2010/main" val="9430775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18999439"/>
      </p:ext>
    </p:extLst>
  </p:cSld>
  <p:clrMapOvr>
    <a:masterClrMapping/>
  </p:clrMapOvr>
</p:sld>
</file>

<file path=ppt/theme/theme1.xml><?xml version="1.0" encoding="utf-8"?>
<a:theme xmlns:a="http://schemas.openxmlformats.org/drawingml/2006/main" name="1 White Master">
  <a:themeElements>
    <a:clrScheme name="C 2018 Nokia">
      <a:dk1>
        <a:srgbClr val="124191"/>
      </a:dk1>
      <a:lt1>
        <a:srgbClr val="FFFFFF"/>
      </a:lt1>
      <a:dk2>
        <a:srgbClr val="001135"/>
      </a:dk2>
      <a:lt2>
        <a:srgbClr val="4D5766"/>
      </a:lt2>
      <a:accent1>
        <a:srgbClr val="98A2AE"/>
      </a:accent1>
      <a:accent2>
        <a:srgbClr val="BEC8D2"/>
      </a:accent2>
      <a:accent3>
        <a:srgbClr val="00C9FF"/>
      </a:accent3>
      <a:accent4>
        <a:srgbClr val="FF3154"/>
      </a:accent4>
      <a:accent5>
        <a:srgbClr val="FFFB00"/>
      </a:accent5>
      <a:accent6>
        <a:srgbClr val="4BDD33"/>
      </a:accent6>
      <a:hlink>
        <a:srgbClr val="124191"/>
      </a:hlink>
      <a:folHlink>
        <a:srgbClr val="001135"/>
      </a:folHlink>
    </a:clrScheme>
    <a:fontScheme name="Nokia 2018">
      <a:majorFont>
        <a:latin typeface="Nokia Pure Headline Light"/>
        <a:ea typeface=""/>
        <a:cs typeface=""/>
      </a:majorFont>
      <a:minorFont>
        <a:latin typeface="Nokia Pure Text Light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</a:spPr>
      <a:bodyPr rot="0" spcFirstLastPara="0" vertOverflow="overflow" horzOverflow="overflow" vert="horz" wrap="square" lIns="72000" tIns="72000" rIns="72000" bIns="72000" numCol="1" spcCol="0" rtlCol="0" fromWordArt="0" anchor="t" anchorCtr="0" forceAA="0" compatLnSpc="1">
        <a:prstTxWarp prst="textNoShape">
          <a:avLst/>
        </a:prstTxWarp>
        <a:noAutofit/>
      </a:bodyPr>
      <a:lstStyle>
        <a:defPPr algn="l">
          <a:spcAft>
            <a:spcPts val="300"/>
          </a:spcAft>
          <a:buSzPct val="100000"/>
          <a:defRPr sz="1200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3175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72000" tIns="72000" rIns="72000" bIns="72000" rtlCol="0">
        <a:noAutofit/>
      </a:bodyPr>
      <a:lstStyle>
        <a:defPPr algn="l">
          <a:spcAft>
            <a:spcPts val="300"/>
          </a:spcAft>
          <a:buSzPct val="100000"/>
          <a:defRPr sz="1200" dirty="0" smtClean="0">
            <a:solidFill>
              <a:schemeClr val="tx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ResrcID21015_Nokia - Pure PowerPoint template 2021 v1.1" id="{31BC2609-92FB-41CC-85C2-67A665DC0FD3}" vid="{7092AD5A-4CE5-4773-BF93-6D6DB7408C19}"/>
    </a:ext>
  </a:extLst>
</a:theme>
</file>

<file path=ppt/theme/theme2.xml><?xml version="1.0" encoding="utf-8"?>
<a:theme xmlns:a="http://schemas.openxmlformats.org/drawingml/2006/main" name="1_c 2018 Nokia">
  <a:themeElements>
    <a:clrScheme name="C 2018 Nokia">
      <a:dk1>
        <a:srgbClr val="124191"/>
      </a:dk1>
      <a:lt1>
        <a:srgbClr val="FFFFFF"/>
      </a:lt1>
      <a:dk2>
        <a:srgbClr val="001135"/>
      </a:dk2>
      <a:lt2>
        <a:srgbClr val="4D5766"/>
      </a:lt2>
      <a:accent1>
        <a:srgbClr val="98A2AE"/>
      </a:accent1>
      <a:accent2>
        <a:srgbClr val="BEC8D2"/>
      </a:accent2>
      <a:accent3>
        <a:srgbClr val="00C9FF"/>
      </a:accent3>
      <a:accent4>
        <a:srgbClr val="FF3154"/>
      </a:accent4>
      <a:accent5>
        <a:srgbClr val="FFFB00"/>
      </a:accent5>
      <a:accent6>
        <a:srgbClr val="4BDD33"/>
      </a:accent6>
      <a:hlink>
        <a:srgbClr val="124191"/>
      </a:hlink>
      <a:folHlink>
        <a:srgbClr val="001135"/>
      </a:folHlink>
    </a:clrScheme>
    <a:fontScheme name="Nokia 2018">
      <a:majorFont>
        <a:latin typeface="Nokia Pure Headline Light"/>
        <a:ea typeface=""/>
        <a:cs typeface=""/>
      </a:majorFont>
      <a:minorFont>
        <a:latin typeface="Nokia Pure Text Light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</a:spPr>
      <a:bodyPr rot="0" spcFirstLastPara="0" vertOverflow="overflow" horzOverflow="overflow" vert="horz" wrap="square" lIns="72000" tIns="72000" rIns="72000" bIns="72000" numCol="1" spcCol="0" rtlCol="0" fromWordArt="0" anchor="t" anchorCtr="0" forceAA="0" compatLnSpc="1">
        <a:prstTxWarp prst="textNoShape">
          <a:avLst/>
        </a:prstTxWarp>
        <a:noAutofit/>
      </a:bodyPr>
      <a:lstStyle>
        <a:defPPr algn="l">
          <a:spcAft>
            <a:spcPts val="300"/>
          </a:spcAft>
          <a:buSzPct val="100000"/>
          <a:defRPr sz="1200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3175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72000" tIns="72000" rIns="72000" bIns="72000" rtlCol="0">
        <a:noAutofit/>
      </a:bodyPr>
      <a:lstStyle>
        <a:defPPr algn="l">
          <a:spcAft>
            <a:spcPts val="300"/>
          </a:spcAft>
          <a:buSzPct val="100000"/>
          <a:defRPr sz="1200" dirty="0" smtClean="0">
            <a:solidFill>
              <a:schemeClr val="tx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ResrcID21015_Nokia - Pure PowerPoint template 2021 v1.1" id="{31BC2609-92FB-41CC-85C2-67A665DC0FD3}" vid="{698988B5-A313-4CCB-89DF-0DDD3D9198C3}"/>
    </a:ext>
  </a:extLst>
</a:theme>
</file>

<file path=ppt/theme/theme3.xml><?xml version="1.0" encoding="utf-8"?>
<a:theme xmlns:a="http://schemas.openxmlformats.org/drawingml/2006/main" name="3_Blue">
  <a:themeElements>
    <a:clrScheme name="C 2018 Nokia">
      <a:dk1>
        <a:srgbClr val="124191"/>
      </a:dk1>
      <a:lt1>
        <a:srgbClr val="FFFFFF"/>
      </a:lt1>
      <a:dk2>
        <a:srgbClr val="001135"/>
      </a:dk2>
      <a:lt2>
        <a:srgbClr val="4D5766"/>
      </a:lt2>
      <a:accent1>
        <a:srgbClr val="98A2AE"/>
      </a:accent1>
      <a:accent2>
        <a:srgbClr val="BEC8D2"/>
      </a:accent2>
      <a:accent3>
        <a:srgbClr val="00C9FF"/>
      </a:accent3>
      <a:accent4>
        <a:srgbClr val="FF3154"/>
      </a:accent4>
      <a:accent5>
        <a:srgbClr val="FFFB00"/>
      </a:accent5>
      <a:accent6>
        <a:srgbClr val="4BDD33"/>
      </a:accent6>
      <a:hlink>
        <a:srgbClr val="124191"/>
      </a:hlink>
      <a:folHlink>
        <a:srgbClr val="001135"/>
      </a:folHlink>
    </a:clrScheme>
    <a:fontScheme name="Nokia">
      <a:majorFont>
        <a:latin typeface="Nokia Pure Headline Light"/>
        <a:ea typeface=""/>
        <a:cs typeface=""/>
      </a:majorFont>
      <a:minorFont>
        <a:latin typeface="Nokia Pure Text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srcID21015_Nokia - Pure PowerPoint template 2021 v1.1" id="{31BC2609-92FB-41CC-85C2-67A665DC0FD3}" vid="{28B96935-75A3-45C3-B952-270EAB031D70}"/>
    </a:ext>
  </a:extLst>
</a:theme>
</file>

<file path=ppt/theme/theme4.xml><?xml version="1.0" encoding="utf-8"?>
<a:theme xmlns:a="http://schemas.openxmlformats.org/drawingml/2006/main" name="4_Blue End Slide">
  <a:themeElements>
    <a:clrScheme name="C 2018 Nokia">
      <a:dk1>
        <a:srgbClr val="124191"/>
      </a:dk1>
      <a:lt1>
        <a:srgbClr val="FFFFFF"/>
      </a:lt1>
      <a:dk2>
        <a:srgbClr val="001135"/>
      </a:dk2>
      <a:lt2>
        <a:srgbClr val="4D5766"/>
      </a:lt2>
      <a:accent1>
        <a:srgbClr val="98A2AE"/>
      </a:accent1>
      <a:accent2>
        <a:srgbClr val="BEC8D2"/>
      </a:accent2>
      <a:accent3>
        <a:srgbClr val="00C9FF"/>
      </a:accent3>
      <a:accent4>
        <a:srgbClr val="FF3154"/>
      </a:accent4>
      <a:accent5>
        <a:srgbClr val="FFFB00"/>
      </a:accent5>
      <a:accent6>
        <a:srgbClr val="4BDD33"/>
      </a:accent6>
      <a:hlink>
        <a:srgbClr val="124191"/>
      </a:hlink>
      <a:folHlink>
        <a:srgbClr val="001135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srcID21015_Nokia - Pure PowerPoint template 2021 v1.1" id="{31BC2609-92FB-41CC-85C2-67A665DC0FD3}" vid="{DAF288A5-0DDE-473A-9EE7-EF501D2D4444}"/>
    </a:ext>
  </a:extLst>
</a:theme>
</file>

<file path=ppt/theme/theme5.xml><?xml version="1.0" encoding="utf-8"?>
<a:theme xmlns:a="http://schemas.openxmlformats.org/drawingml/2006/main" name="5_White End Slide">
  <a:themeElements>
    <a:clrScheme name="C 2018 Nokia">
      <a:dk1>
        <a:srgbClr val="124191"/>
      </a:dk1>
      <a:lt1>
        <a:srgbClr val="FFFFFF"/>
      </a:lt1>
      <a:dk2>
        <a:srgbClr val="001135"/>
      </a:dk2>
      <a:lt2>
        <a:srgbClr val="4D5766"/>
      </a:lt2>
      <a:accent1>
        <a:srgbClr val="98A2AE"/>
      </a:accent1>
      <a:accent2>
        <a:srgbClr val="BEC8D2"/>
      </a:accent2>
      <a:accent3>
        <a:srgbClr val="00C9FF"/>
      </a:accent3>
      <a:accent4>
        <a:srgbClr val="FF3154"/>
      </a:accent4>
      <a:accent5>
        <a:srgbClr val="FFFB00"/>
      </a:accent5>
      <a:accent6>
        <a:srgbClr val="4BDD33"/>
      </a:accent6>
      <a:hlink>
        <a:srgbClr val="124191"/>
      </a:hlink>
      <a:folHlink>
        <a:srgbClr val="001135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srcID21015_Nokia - Pure PowerPoint template 2021 v1.1" id="{31BC2609-92FB-41CC-85C2-67A665DC0FD3}" vid="{8CB0855B-22DF-415F-BBA5-182520E1EB51}"/>
    </a:ext>
  </a:extLst>
</a:theme>
</file>

<file path=ppt/theme/theme6.xml><?xml version="1.0" encoding="utf-8"?>
<a:theme xmlns:a="http://schemas.openxmlformats.org/drawingml/2006/main" name="6_Gray">
  <a:themeElements>
    <a:clrScheme name="C 2018 Nokia">
      <a:dk1>
        <a:srgbClr val="124191"/>
      </a:dk1>
      <a:lt1>
        <a:srgbClr val="FFFFFF"/>
      </a:lt1>
      <a:dk2>
        <a:srgbClr val="001135"/>
      </a:dk2>
      <a:lt2>
        <a:srgbClr val="4D5766"/>
      </a:lt2>
      <a:accent1>
        <a:srgbClr val="98A2AE"/>
      </a:accent1>
      <a:accent2>
        <a:srgbClr val="BEC8D2"/>
      </a:accent2>
      <a:accent3>
        <a:srgbClr val="00C9FF"/>
      </a:accent3>
      <a:accent4>
        <a:srgbClr val="FF3154"/>
      </a:accent4>
      <a:accent5>
        <a:srgbClr val="FFFB00"/>
      </a:accent5>
      <a:accent6>
        <a:srgbClr val="4BDD33"/>
      </a:accent6>
      <a:hlink>
        <a:srgbClr val="124191"/>
      </a:hlink>
      <a:folHlink>
        <a:srgbClr val="001135"/>
      </a:folHlink>
    </a:clrScheme>
    <a:fontScheme name="Nokia">
      <a:majorFont>
        <a:latin typeface="Nokia Pure Headline Light"/>
        <a:ea typeface=""/>
        <a:cs typeface=""/>
      </a:majorFont>
      <a:minorFont>
        <a:latin typeface="Nokia Pure Text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srcID21015_Nokia - Pure PowerPoint template 2021 v1.1" id="{31BC2609-92FB-41CC-85C2-67A665DC0FD3}" vid="{CF203275-5EF3-4029-A1C6-B6279829500A}"/>
    </a:ext>
  </a:extLst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_rels/item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?mso-contentType ?>
<customXsn xmlns="http://schemas.microsoft.com/office/2006/metadata/customXsn">
  <xsnLocation/>
  <cached>True</cached>
  <openByDefault>True</openByDefault>
  <xsnScope/>
</customXsn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?mso-contentType ?>
<SharedContentType xmlns="Microsoft.SharePoint.Taxonomy.ContentTypeSync" SourceId="34c87397-5fc1-491e-85e7-d6110dbe9cbd" ContentTypeId="0x010100CE50E52E7543470BBDD3827FE50C59CB" PreviousValue="false"/>
</file>

<file path=customXml/item5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Owner xmlns="71c5aaf6-e6ce-465b-b873-5148d2a4c105">Spen Spencer</Owner>
    <DocumentType xmlns="71c5aaf6-e6ce-465b-b873-5148d2a4c105">Description</DocumentType>
    <NokiaConfidentiality xmlns="71c5aaf6-e6ce-465b-b873-5148d2a4c105">Nokia Internal Use</NokiaConfidentiality>
    <HideFromDelve xmlns="71c5aaf6-e6ce-465b-b873-5148d2a4c105">false</HideFromDelve>
    <_dlc_DocId xmlns="71c5aaf6-e6ce-465b-b873-5148d2a4c105">QBI5PMBIL2NS-1242730160-2505</_dlc_DocId>
    <_dlc_DocIdUrl xmlns="71c5aaf6-e6ce-465b-b873-5148d2a4c105">
      <Url>https://nokia.sharepoint.com/sites/brandstore/_layouts/15/DocIdRedir.aspx?ID=QBI5PMBIL2NS-1242730160-2505</Url>
      <Description>QBI5PMBIL2NS-1242730160-2505</Description>
    </_dlc_DocIdUrl>
  </documentManagement>
</p:properties>
</file>

<file path=customXml/item6.xml><?xml version="1.0" encoding="utf-8"?>
<ct:contentTypeSchema xmlns:ct="http://schemas.microsoft.com/office/2006/metadata/contentType" xmlns:ma="http://schemas.microsoft.com/office/2006/metadata/properties/metaAttributes" ct:_="" ma:_="" ma:contentTypeName="Nokia Document" ma:contentTypeID="0x010100CE50E52E7543470BBDD3827FE50C59CB00F28B616FD8C77D40956A924538277F24" ma:contentTypeVersion="26" ma:contentTypeDescription="Create Nokia Word Document" ma:contentTypeScope="" ma:versionID="e748e768b5f12442eb78c8be45fb97e9">
  <xsd:schema xmlns:xsd="http://www.w3.org/2001/XMLSchema" xmlns:xs="http://www.w3.org/2001/XMLSchema" xmlns:p="http://schemas.microsoft.com/office/2006/metadata/properties" xmlns:ns2="71c5aaf6-e6ce-465b-b873-5148d2a4c105" targetNamespace="http://schemas.microsoft.com/office/2006/metadata/properties" ma:root="true" ma:fieldsID="d227a082cf3b963ed6b37ce080f4d67b" ns2:_="">
    <xsd:import namespace="71c5aaf6-e6ce-465b-b873-5148d2a4c105"/>
    <xsd:element name="properties">
      <xsd:complexType>
        <xsd:sequence>
          <xsd:element name="documentManagement">
            <xsd:complexType>
              <xsd:all>
                <xsd:element ref="ns2:DocumentType" minOccurs="0"/>
                <xsd:element ref="ns2:NokiaConfidentiality" minOccurs="0"/>
                <xsd:element ref="ns2:Owner" minOccurs="0"/>
                <xsd:element ref="ns2:_dlc_DocId" minOccurs="0"/>
                <xsd:element ref="ns2:_dlc_DocIdUrl" minOccurs="0"/>
                <xsd:element ref="ns2:_dlc_DocIdPersistId" minOccurs="0"/>
                <xsd:element ref="ns2:HideFromDelv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c5aaf6-e6ce-465b-b873-5148d2a4c105" elementFormDefault="qualified">
    <xsd:import namespace="http://schemas.microsoft.com/office/2006/documentManagement/types"/>
    <xsd:import namespace="http://schemas.microsoft.com/office/infopath/2007/PartnerControls"/>
    <xsd:element name="DocumentType" ma:index="8" nillable="true" ma:displayName="Document Type" ma:default="Description" ma:description="Document type specifies the content of the document" ma:format="Dropdown" ma:internalName="DocumentType" ma:readOnly="false">
      <xsd:simpleType>
        <xsd:restriction base="dms:Choice">
          <xsd:enumeration value="Policy"/>
          <xsd:enumeration value="Strategy"/>
          <xsd:enumeration value="Objectives / Targets"/>
          <xsd:enumeration value="Plan / Schedule"/>
          <xsd:enumeration value="Governance"/>
          <xsd:enumeration value="Organization"/>
          <xsd:enumeration value="Review Material"/>
          <xsd:enumeration value="Communication"/>
          <xsd:enumeration value="Minutes"/>
          <xsd:enumeration value="Training"/>
          <xsd:enumeration value="Standard Operating Procedure"/>
          <xsd:enumeration value="Process / Procedure / Standard"/>
          <xsd:enumeration value="Guideline / Manual / Instruction"/>
          <xsd:enumeration value="Description"/>
          <xsd:enumeration value="Form / Template"/>
          <xsd:enumeration value="Checklist"/>
          <xsd:enumeration value="Bid / Offer"/>
          <xsd:enumeration value="Contract / Order"/>
          <xsd:enumeration value="List"/>
          <xsd:enumeration value="Roadmap"/>
          <xsd:enumeration value="Requirement / Specification"/>
          <xsd:enumeration value="Design"/>
          <xsd:enumeration value="Concept / Proposal"/>
          <xsd:enumeration value="Measurement / KPI"/>
          <xsd:enumeration value="Report"/>
          <xsd:enumeration value="Best Practice / Lessons Learnt"/>
          <xsd:enumeration value="Analysis / Assessment"/>
          <xsd:enumeration value="Survey"/>
        </xsd:restriction>
      </xsd:simpleType>
    </xsd:element>
    <xsd:element name="NokiaConfidentiality" ma:index="9" nillable="true" ma:displayName="Nokia Confidentiality" ma:default="Nokia Internal Use" ma:format="Dropdown" ma:internalName="NokiaConfidentiality" ma:readOnly="false">
      <xsd:simpleType>
        <xsd:restriction base="dms:Choice">
          <xsd:enumeration value="Nokia Internal Use"/>
          <xsd:enumeration value="Confidential"/>
          <xsd:enumeration value="Secret"/>
          <xsd:enumeration value="Public"/>
        </xsd:restriction>
      </xsd:simpleType>
    </xsd:element>
    <xsd:element name="Owner" ma:index="10" nillable="true" ma:displayName="Owner" ma:description="Owner identifies the person or group who owns the document (default value is the same as the Creator of the document)" ma:internalName="Owner">
      <xsd:simpleType>
        <xsd:restriction base="dms:Text"/>
      </xsd:simpleType>
    </xsd:element>
    <xsd:element name="_dlc_DocId" ma:index="11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12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3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HideFromDelve" ma:index="14" nillable="true" ma:displayName="HideFromDelve" ma:default="0" ma:internalName="HideFromDelv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DED2D23-3C7F-41E8-ACA8-DA482829100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13512BF-786C-44BC-9179-48F650BCBA3C}">
  <ds:schemaRefs>
    <ds:schemaRef ds:uri="http://schemas.microsoft.com/office/2006/metadata/customXsn"/>
  </ds:schemaRefs>
</ds:datastoreItem>
</file>

<file path=customXml/itemProps3.xml><?xml version="1.0" encoding="utf-8"?>
<ds:datastoreItem xmlns:ds="http://schemas.openxmlformats.org/officeDocument/2006/customXml" ds:itemID="{5BDB0496-1A1D-4B21-BC76-DDA1AAE9922B}">
  <ds:schemaRefs>
    <ds:schemaRef ds:uri="http://schemas.microsoft.com/sharepoint/events"/>
  </ds:schemaRefs>
</ds:datastoreItem>
</file>

<file path=customXml/itemProps4.xml><?xml version="1.0" encoding="utf-8"?>
<ds:datastoreItem xmlns:ds="http://schemas.openxmlformats.org/officeDocument/2006/customXml" ds:itemID="{B69FDC28-DDA5-440E-9BA4-E68BD29F4D24}">
  <ds:schemaRefs>
    <ds:schemaRef ds:uri="Microsoft.SharePoint.Taxonomy.ContentTypeSync"/>
  </ds:schemaRefs>
</ds:datastoreItem>
</file>

<file path=customXml/itemProps5.xml><?xml version="1.0" encoding="utf-8"?>
<ds:datastoreItem xmlns:ds="http://schemas.openxmlformats.org/officeDocument/2006/customXml" ds:itemID="{F1A5087E-D875-4389-9B23-8434F51180AC}">
  <ds:schemaRefs>
    <ds:schemaRef ds:uri="http://schemas.microsoft.com/office/2006/metadata/properties"/>
    <ds:schemaRef ds:uri="http://schemas.microsoft.com/office/infopath/2007/PartnerControls"/>
    <ds:schemaRef ds:uri="71c5aaf6-e6ce-465b-b873-5148d2a4c105"/>
  </ds:schemaRefs>
</ds:datastoreItem>
</file>

<file path=customXml/itemProps6.xml><?xml version="1.0" encoding="utf-8"?>
<ds:datastoreItem xmlns:ds="http://schemas.openxmlformats.org/officeDocument/2006/customXml" ds:itemID="{22DD24AF-F947-4A1E-AE57-D42B59C8C63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c5aaf6-e6ce-465b-b873-5148d2a4c10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Nokia - Pure PowerPoint template 2021 v1.1</Template>
  <TotalTime>1501</TotalTime>
  <Words>607</Words>
  <Application>Microsoft Office PowerPoint</Application>
  <PresentationFormat>On-screen Show (16:9)</PresentationFormat>
  <Paragraphs>38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6</vt:i4>
      </vt:variant>
      <vt:variant>
        <vt:lpstr>Slide Titles</vt:lpstr>
      </vt:variant>
      <vt:variant>
        <vt:i4>7</vt:i4>
      </vt:variant>
    </vt:vector>
  </HeadingPairs>
  <TitlesOfParts>
    <vt:vector size="19" baseType="lpstr">
      <vt:lpstr>Arial</vt:lpstr>
      <vt:lpstr>Calibri</vt:lpstr>
      <vt:lpstr>Nokia Pure Headline Light</vt:lpstr>
      <vt:lpstr>Nokia Pure Headline Ultra Light</vt:lpstr>
      <vt:lpstr>Nokia Pure Text</vt:lpstr>
      <vt:lpstr>Nokia Pure Text Light</vt:lpstr>
      <vt:lpstr>1 White Master</vt:lpstr>
      <vt:lpstr>1_c 2018 Nokia</vt:lpstr>
      <vt:lpstr>3_Blue</vt:lpstr>
      <vt:lpstr>4_Blue End Slide</vt:lpstr>
      <vt:lpstr>5_White End Slide</vt:lpstr>
      <vt:lpstr>6_Gray</vt:lpstr>
      <vt:lpstr>GNPY Advanced EDFA Model dtg interpretation?  C. Kelly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is the key  message or takeaway?</dc:title>
  <dc:creator>Anthony</dc:creator>
  <cp:lastModifiedBy>Kelly, Colin (Nokia - CA/Ottawa)</cp:lastModifiedBy>
  <cp:revision>88</cp:revision>
  <dcterms:created xsi:type="dcterms:W3CDTF">2021-01-15T16:16:05Z</dcterms:created>
  <dcterms:modified xsi:type="dcterms:W3CDTF">2021-03-29T19:01:09Z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0x010100CE50E52E7543470BBDD3827FE50C59CB00F28B616FD8C77D40956A924538277F24</vt:lpwstr>
  </property>
  <property fmtid="{D5CDD505-2E9C-101B-9397-08002B2CF9AE}" pid="3" name="_dlc_DocIdItemGuid">
    <vt:lpwstr>50ae9648-8384-4b11-aad9-49259e465c9e</vt:lpwstr>
  </property>
  <property fmtid="{D5CDD505-2E9C-101B-9397-08002B2CF9AE}" pid="4" name="SharedWithUsers">
    <vt:lpwstr>30470;#Mion, Marcello (Nokia - IT/Vimercate);#21237;#Greijula, Sirkku (Nokia - FI/Tampere);#22035;#Gupta, Uvnik (Nokia - IN/Bangalore);#12061;#Che Haron, Firdaus (Nokia - MY/Kuala Lumpur);#2894;#Martins Joao Cruz, Catarina (Nokia - DE/Munich);#10416;#Gero</vt:lpwstr>
  </property>
</Properties>
</file>